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8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92" r:id="rId31"/>
    <p:sldId id="284" r:id="rId32"/>
    <p:sldId id="285" r:id="rId33"/>
    <p:sldId id="286" r:id="rId34"/>
    <p:sldId id="287" r:id="rId35"/>
    <p:sldId id="288" r:id="rId36"/>
    <p:sldId id="29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B378A6-CC84-493D-92DD-E40099125AFE}">
          <p14:sldIdLst>
            <p14:sldId id="256"/>
          </p14:sldIdLst>
        </p14:section>
        <p14:section name="Summary Section" id="{5C7E0345-1A2C-4BEC-B025-BA3A845B6C07}">
          <p14:sldIdLst/>
        </p14:section>
        <p14:section name="Section 1" id="{DBC5A7CE-14DE-4860-B78B-40CE66C8EF67}">
          <p14:sldIdLst>
            <p14:sldId id="257"/>
          </p14:sldIdLst>
        </p14:section>
        <p14:section name="Section 2" id="{C424B288-191E-4D9A-B73F-0A47DB225A5F}">
          <p14:sldIdLst>
            <p14:sldId id="258"/>
          </p14:sldIdLst>
        </p14:section>
        <p14:section name="Section 3" id="{40456D79-BEDC-4C1B-9C1F-857FEF59BAD2}">
          <p14:sldIdLst>
            <p14:sldId id="259"/>
          </p14:sldIdLst>
        </p14:section>
        <p14:section name="Section 4" id="{B9139E80-6EBF-4337-89FF-3E337967C39F}">
          <p14:sldIdLst>
            <p14:sldId id="289"/>
          </p14:sldIdLst>
        </p14:section>
        <p14:section name="Section 5" id="{199A889E-8504-45BE-9C2C-EF9F438CC645}">
          <p14:sldIdLst>
            <p14:sldId id="260"/>
          </p14:sldIdLst>
        </p14:section>
        <p14:section name="Section 6" id="{D2C1A087-26BF-42A9-8962-DA1246EE71DD}">
          <p14:sldIdLst>
            <p14:sldId id="261"/>
          </p14:sldIdLst>
        </p14:section>
        <p14:section name="Section 7" id="{1110868B-4DD4-4E62-BC0C-D4B71D86D43C}">
          <p14:sldIdLst>
            <p14:sldId id="262"/>
          </p14:sldIdLst>
        </p14:section>
        <p14:section name="Section 8" id="{7B7251ED-1DB9-4114-8794-311F83F16A1B}">
          <p14:sldIdLst>
            <p14:sldId id="263"/>
          </p14:sldIdLst>
        </p14:section>
        <p14:section name="Section 9" id="{A297C11C-964C-4FD7-8532-10CAD94618F9}">
          <p14:sldIdLst>
            <p14:sldId id="264"/>
          </p14:sldIdLst>
        </p14:section>
        <p14:section name="Section 10" id="{E2CC20F9-48D5-41E7-A847-88EB7E3CBE47}">
          <p14:sldIdLst>
            <p14:sldId id="265"/>
          </p14:sldIdLst>
        </p14:section>
        <p14:section name="Section 11" id="{FDA5C819-9BE9-4091-B9C5-50629FAC018A}">
          <p14:sldIdLst>
            <p14:sldId id="266"/>
          </p14:sldIdLst>
        </p14:section>
        <p14:section name="Section 12" id="{59B0B951-2623-43E4-BBFE-93E09AC4D45E}">
          <p14:sldIdLst>
            <p14:sldId id="267"/>
          </p14:sldIdLst>
        </p14:section>
        <p14:section name="Section 13" id="{24F0AFE5-8B91-4D69-A42B-9B94DD6587AD}">
          <p14:sldIdLst>
            <p14:sldId id="268"/>
          </p14:sldIdLst>
        </p14:section>
        <p14:section name="Section 14" id="{06330919-DFD8-43E2-AB8F-B60031ACD22E}">
          <p14:sldIdLst>
            <p14:sldId id="269"/>
          </p14:sldIdLst>
        </p14:section>
        <p14:section name="Section 15" id="{4DAEF518-28B6-4435-9C32-0AE7350E3F26}">
          <p14:sldIdLst>
            <p14:sldId id="270"/>
          </p14:sldIdLst>
        </p14:section>
        <p14:section name="Section 16" id="{33F8F831-306E-41D8-BED1-654CE67F1BE9}">
          <p14:sldIdLst>
            <p14:sldId id="271"/>
          </p14:sldIdLst>
        </p14:section>
        <p14:section name="Section 17" id="{A5D95870-4B4F-48AF-8F46-D6B2AAB274B8}">
          <p14:sldIdLst>
            <p14:sldId id="272"/>
          </p14:sldIdLst>
        </p14:section>
        <p14:section name="Section 18" id="{F1BCC5EB-C17F-48F8-AD76-35CBADABEFB8}">
          <p14:sldIdLst>
            <p14:sldId id="273"/>
          </p14:sldIdLst>
        </p14:section>
        <p14:section name="Section 19" id="{B006E59B-E38D-4A3E-8E2E-77FF225A9936}">
          <p14:sldIdLst>
            <p14:sldId id="274"/>
          </p14:sldIdLst>
        </p14:section>
        <p14:section name="Section 20" id="{2A358692-6011-44E5-A6C7-F01F3217A4C3}">
          <p14:sldIdLst>
            <p14:sldId id="275"/>
          </p14:sldIdLst>
        </p14:section>
        <p14:section name="Section 21" id="{B108F642-9197-49D6-A1B1-EB6B4008B00B}">
          <p14:sldIdLst>
            <p14:sldId id="276"/>
          </p14:sldIdLst>
        </p14:section>
        <p14:section name="Section 22" id="{96C13359-5504-46F1-9599-A06454E1CE53}">
          <p14:sldIdLst>
            <p14:sldId id="277"/>
          </p14:sldIdLst>
        </p14:section>
        <p14:section name="Section 23" id="{ED2B3069-71F3-4601-BFDD-85C4F52ECD36}">
          <p14:sldIdLst>
            <p14:sldId id="278"/>
          </p14:sldIdLst>
        </p14:section>
        <p14:section name="Section 24" id="{BEAFD5E2-64F1-4F24-A70A-2722DA67B291}">
          <p14:sldIdLst>
            <p14:sldId id="279"/>
          </p14:sldIdLst>
        </p14:section>
        <p14:section name="Section 25" id="{A8BAF433-15A3-454A-8A91-F0F558ABE857}">
          <p14:sldIdLst>
            <p14:sldId id="280"/>
          </p14:sldIdLst>
        </p14:section>
        <p14:section name="Section 26" id="{32D8EE4C-1EAB-4B65-853B-502584BFECEA}">
          <p14:sldIdLst>
            <p14:sldId id="281"/>
          </p14:sldIdLst>
        </p14:section>
        <p14:section name="Section 27" id="{E18C1E62-EA37-443C-9126-C14A01F07F2D}">
          <p14:sldIdLst>
            <p14:sldId id="282"/>
          </p14:sldIdLst>
        </p14:section>
        <p14:section name="Section 28" id="{547D7BAF-6DAC-48F4-9E27-038D4743D657}">
          <p14:sldIdLst>
            <p14:sldId id="283"/>
          </p14:sldIdLst>
        </p14:section>
        <p14:section name="Section 29" id="{904828C0-9FC1-4EC3-86BA-0DFB652827F3}">
          <p14:sldIdLst>
            <p14:sldId id="292"/>
          </p14:sldIdLst>
        </p14:section>
        <p14:section name="Section 29" id="{6A84D0C5-8E9C-4059-8C94-CC09CEE403E0}">
          <p14:sldIdLst>
            <p14:sldId id="284"/>
          </p14:sldIdLst>
        </p14:section>
        <p14:section name="Section 30" id="{22CADF60-CF18-4485-9FAF-1F912868CFD0}">
          <p14:sldIdLst>
            <p14:sldId id="285"/>
          </p14:sldIdLst>
        </p14:section>
        <p14:section name="Section 31" id="{686BA454-D8C7-4130-8A29-B3F997AC7A4B}">
          <p14:sldIdLst>
            <p14:sldId id="286"/>
          </p14:sldIdLst>
        </p14:section>
        <p14:section name="Section 32" id="{8178C301-B295-4309-9E3B-EC98A38D635A}">
          <p14:sldIdLst>
            <p14:sldId id="287"/>
          </p14:sldIdLst>
        </p14:section>
        <p14:section name="Section 33" id="{81FDE848-3B94-4E60-9AC1-4C1386104A57}">
          <p14:sldIdLst>
            <p14:sldId id="288"/>
            <p14:sldId id="29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99"/>
    <a:srgbClr val="FA66EF"/>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3162" autoAdjust="0"/>
    <p:restoredTop sz="90538" autoAdjust="0"/>
  </p:normalViewPr>
  <p:slideViewPr>
    <p:cSldViewPr snapToGrid="0">
      <p:cViewPr>
        <p:scale>
          <a:sx n="75" d="100"/>
          <a:sy n="75" d="100"/>
        </p:scale>
        <p:origin x="534" y="-43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2" d="100"/>
          <a:sy n="52" d="100"/>
        </p:scale>
        <p:origin x="286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dirty="0"/>
              <a:t>Printable Human time line</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5F69F-749D-4B22-8BB2-B3741E59ED2C}" type="datetimeFigureOut">
              <a:rPr lang="en-GB" smtClean="0"/>
              <a:t>11/07/2020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EE31A9-B8FA-47BB-B416-51271FB6B361}" type="slidenum">
              <a:rPr lang="en-GB" smtClean="0"/>
              <a:t>‹#›</a:t>
            </a:fld>
            <a:endParaRPr lang="en-GB"/>
          </a:p>
        </p:txBody>
      </p:sp>
      <p:pic>
        <p:nvPicPr>
          <p:cNvPr id="8" name="Picture 7">
            <a:extLst>
              <a:ext uri="{FF2B5EF4-FFF2-40B4-BE49-F238E27FC236}">
                <a16:creationId xmlns:a16="http://schemas.microsoft.com/office/drawing/2014/main" id="{048B3AA5-96AD-41DB-A026-933A8E803F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4337" y="622094"/>
            <a:ext cx="2429325" cy="178800"/>
          </a:xfrm>
          <a:prstGeom prst="rect">
            <a:avLst/>
          </a:prstGeom>
        </p:spPr>
      </p:pic>
      <p:cxnSp>
        <p:nvCxnSpPr>
          <p:cNvPr id="10" name="Straight Connector 9">
            <a:extLst>
              <a:ext uri="{FF2B5EF4-FFF2-40B4-BE49-F238E27FC236}">
                <a16:creationId xmlns:a16="http://schemas.microsoft.com/office/drawing/2014/main" id="{1B46AE55-F27C-43C2-A6B2-581DC38BAFB5}"/>
              </a:ext>
            </a:extLst>
          </p:cNvPr>
          <p:cNvCxnSpPr>
            <a:cxnSpLocks/>
          </p:cNvCxnSpPr>
          <p:nvPr/>
        </p:nvCxnSpPr>
        <p:spPr>
          <a:xfrm>
            <a:off x="685800" y="4313464"/>
            <a:ext cx="5486400" cy="0"/>
          </a:xfrm>
          <a:prstGeom prst="line">
            <a:avLst/>
          </a:prstGeom>
          <a:ln w="381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722131"/>
      </p:ext>
    </p:extLst>
  </p:cSld>
  <p:clrMap bg1="lt1" tx1="dk1" bg2="lt2" tx2="dk2" accent1="accent1" accent2="accent2" accent3="accent3" accent4="accent4" accent5="accent5" accent6="accent6" hlink="hlink" folHlink="folHlink"/>
  <p:notesStyle>
    <a:lvl1pPr marL="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youtu.be/So4GNOG5iH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news.bbc.co.uk/1/hi/world/middle_east/3677206.st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wikipedia.org/wiki/T._E._Lawrence" TargetMode="External"/><Relationship Id="rId7" Type="http://schemas.openxmlformats.org/officeDocument/2006/relationships/hyperlink" Target="https://en.wikipedia.org/wiki/Wyndham_Deedes"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en.wikipedia.org/wiki/Herbert_Samuel,_1st_Viscount_Samuel" TargetMode="External"/><Relationship Id="rId5" Type="http://schemas.openxmlformats.org/officeDocument/2006/relationships/hyperlink" Target="https://en.wikipedia.org/wiki/Geoffrey_Salmond" TargetMode="External"/><Relationship Id="rId4" Type="http://schemas.openxmlformats.org/officeDocument/2006/relationships/hyperlink" Target="https://en.wikipedia.org/wiki/Abdullah_I_of_Jorda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This </a:t>
            </a:r>
            <a:r>
              <a:rPr lang="en-US" sz="2400" dirty="0" err="1"/>
              <a:t>powerpoint</a:t>
            </a:r>
            <a:r>
              <a:rPr lang="en-US" sz="2400" dirty="0"/>
              <a:t> is also a printed resource. </a:t>
            </a:r>
            <a:r>
              <a:rPr lang="en-US" sz="2400"/>
              <a:t>The printable Notes </a:t>
            </a:r>
            <a:r>
              <a:rPr lang="en-US" sz="2400" dirty="0"/>
              <a:t>Pages provide an historical description, but no date; the slide show reveals the dates. You can also use the handout resource from Razor Wire.</a:t>
            </a:r>
            <a:endParaRPr lang="en-GB" sz="2400" dirty="0"/>
          </a:p>
        </p:txBody>
      </p:sp>
      <p:sp>
        <p:nvSpPr>
          <p:cNvPr id="4" name="Slide Number Placeholder 3"/>
          <p:cNvSpPr>
            <a:spLocks noGrp="1"/>
          </p:cNvSpPr>
          <p:nvPr>
            <p:ph type="sldNum" sz="quarter" idx="10"/>
          </p:nvPr>
        </p:nvSpPr>
        <p:spPr/>
        <p:txBody>
          <a:bodyPr/>
          <a:lstStyle/>
          <a:p>
            <a:fld id="{A2EE31A9-B8FA-47BB-B416-51271FB6B361}" type="slidenum">
              <a:rPr lang="en-GB" smtClean="0"/>
              <a:t>1</a:t>
            </a:fld>
            <a:endParaRPr lang="en-GB"/>
          </a:p>
        </p:txBody>
      </p:sp>
    </p:spTree>
    <p:extLst>
      <p:ext uri="{BB962C8B-B14F-4D97-AF65-F5344CB8AC3E}">
        <p14:creationId xmlns:p14="http://schemas.microsoft.com/office/powerpoint/2010/main" val="2792751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Arab Revolt</a:t>
            </a:r>
          </a:p>
          <a:p>
            <a:r>
              <a:rPr lang="en-GB" sz="4000" dirty="0"/>
              <a:t>f</a:t>
            </a:r>
            <a:r>
              <a:rPr lang="en-GB" sz="4000" kern="1200" dirty="0">
                <a:solidFill>
                  <a:schemeClr val="tx1"/>
                </a:solidFill>
                <a:effectLst/>
              </a:rPr>
              <a:t>ought the British for a free Arab state, but is defeated</a:t>
            </a:r>
          </a:p>
          <a:p>
            <a:r>
              <a:rPr lang="en-GB" sz="1200" kern="1200" dirty="0">
                <a:solidFill>
                  <a:schemeClr val="bg1">
                    <a:lumMod val="65000"/>
                  </a:schemeClr>
                </a:solidFill>
                <a:effectLst/>
              </a:rPr>
              <a:t>Photo: Library of congress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10</a:t>
            </a:fld>
            <a:endParaRPr lang="en-GB"/>
          </a:p>
        </p:txBody>
      </p:sp>
      <p:sp>
        <p:nvSpPr>
          <p:cNvPr id="5" name="Rounded Rectangle 6">
            <a:extLst>
              <a:ext uri="{FF2B5EF4-FFF2-40B4-BE49-F238E27FC236}">
                <a16:creationId xmlns:a16="http://schemas.microsoft.com/office/drawing/2014/main" id="{5276C6E4-FE00-411A-A2C2-80EFAB71ABEB}"/>
              </a:ext>
            </a:extLst>
          </p:cNvPr>
          <p:cNvSpPr/>
          <p:nvPr/>
        </p:nvSpPr>
        <p:spPr>
          <a:xfrm>
            <a:off x="685800" y="805930"/>
            <a:ext cx="5486400" cy="3370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6303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World War II and The Holocaust: </a:t>
            </a:r>
            <a:r>
              <a:rPr lang="en-GB" sz="3200" kern="1200" dirty="0">
                <a:solidFill>
                  <a:schemeClr val="tx1"/>
                </a:solidFill>
                <a:effectLst/>
              </a:rPr>
              <a:t>The Nazis killed millions including at least six million Jews in Europe.</a:t>
            </a:r>
          </a:p>
          <a:p>
            <a:r>
              <a:rPr lang="en-GB" sz="1800" dirty="0"/>
              <a:t>Many survivors became refugees in other countries.</a:t>
            </a:r>
          </a:p>
          <a:p>
            <a:r>
              <a:rPr lang="en-GB" sz="1200" dirty="0">
                <a:solidFill>
                  <a:schemeClr val="bg1">
                    <a:lumMod val="65000"/>
                  </a:schemeClr>
                </a:solidFill>
              </a:rPr>
              <a:t>Photo: Unknown author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bg1">
                    <a:lumMod val="65000"/>
                  </a:schemeClr>
                </a:solidFill>
                <a:effectLst/>
              </a:rPr>
              <a:t>Learn more: Step By Step: Phases of the Holocaust</a:t>
            </a:r>
          </a:p>
          <a:p>
            <a:r>
              <a:rPr lang="en-GB" sz="1200" dirty="0">
                <a:solidFill>
                  <a:schemeClr val="bg1">
                    <a:lumMod val="65000"/>
                  </a:schemeClr>
                </a:solidFill>
              </a:rPr>
              <a:t>https://www.facinghistory.org/resource-library/video/step-step-phases-holocaust  </a:t>
            </a:r>
          </a:p>
        </p:txBody>
      </p:sp>
      <p:sp>
        <p:nvSpPr>
          <p:cNvPr id="4" name="Slide Number Placeholder 3"/>
          <p:cNvSpPr>
            <a:spLocks noGrp="1"/>
          </p:cNvSpPr>
          <p:nvPr>
            <p:ph type="sldNum" sz="quarter" idx="10"/>
          </p:nvPr>
        </p:nvSpPr>
        <p:spPr/>
        <p:txBody>
          <a:bodyPr/>
          <a:lstStyle/>
          <a:p>
            <a:fld id="{A2EE31A9-B8FA-47BB-B416-51271FB6B361}" type="slidenum">
              <a:rPr lang="en-GB" smtClean="0"/>
              <a:t>11</a:t>
            </a:fld>
            <a:endParaRPr lang="en-GB"/>
          </a:p>
        </p:txBody>
      </p:sp>
      <p:sp>
        <p:nvSpPr>
          <p:cNvPr id="5" name="Rounded Rectangle 6">
            <a:extLst>
              <a:ext uri="{FF2B5EF4-FFF2-40B4-BE49-F238E27FC236}">
                <a16:creationId xmlns:a16="http://schemas.microsoft.com/office/drawing/2014/main" id="{0146B7BA-4FC7-4CE3-8675-78C675FA9AD5}"/>
              </a:ext>
            </a:extLst>
          </p:cNvPr>
          <p:cNvSpPr/>
          <p:nvPr/>
        </p:nvSpPr>
        <p:spPr>
          <a:xfrm>
            <a:off x="685800" y="805930"/>
            <a:ext cx="5486400" cy="337070"/>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6553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290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kern="1200" dirty="0">
                <a:solidFill>
                  <a:schemeClr val="tx1"/>
                </a:solidFill>
                <a:effectLst/>
              </a:rPr>
              <a:t>The British Headquarters at the </a:t>
            </a:r>
            <a:r>
              <a:rPr lang="en-GB" b="1" kern="1200" dirty="0">
                <a:solidFill>
                  <a:schemeClr val="tx1"/>
                </a:solidFill>
                <a:effectLst/>
              </a:rPr>
              <a:t>King David Hotel </a:t>
            </a:r>
            <a:r>
              <a:rPr lang="en-GB" kern="1200" dirty="0">
                <a:solidFill>
                  <a:schemeClr val="tx1"/>
                </a:solidFill>
                <a:effectLst/>
              </a:rPr>
              <a:t>in Jerusalem is bombed by a Jewish group.</a:t>
            </a:r>
            <a:endParaRPr lang="en-GB" sz="105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bg1">
                    <a:lumMod val="65000"/>
                  </a:schemeClr>
                </a:solidFill>
                <a:effectLst/>
              </a:rPr>
              <a:t>Photo: Government Press Office (Israel) [CC BY-SA 3.0 (https://creativecommons.org/licenses/by-sa/3.0)]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bg1">
                    <a:lumMod val="65000"/>
                  </a:schemeClr>
                </a:solidFill>
                <a:effectLst/>
              </a:rPr>
              <a:t>Unknown author [Public domain], from Wikimedia Commons</a:t>
            </a:r>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12</a:t>
            </a:fld>
            <a:endParaRPr lang="en-GB" dirty="0"/>
          </a:p>
        </p:txBody>
      </p:sp>
      <p:sp>
        <p:nvSpPr>
          <p:cNvPr id="5" name="Rounded Rectangle 6">
            <a:extLst>
              <a:ext uri="{FF2B5EF4-FFF2-40B4-BE49-F238E27FC236}">
                <a16:creationId xmlns:a16="http://schemas.microsoft.com/office/drawing/2014/main" id="{EA5033F4-C8AF-4E50-AFAF-F0E327F36C11}"/>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6341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kern="1200" dirty="0">
                <a:solidFill>
                  <a:schemeClr val="tx1"/>
                </a:solidFill>
                <a:effectLst/>
              </a:rPr>
              <a:t>The United Nations tries to </a:t>
            </a:r>
            <a:r>
              <a:rPr lang="en-GB" b="1" kern="1200" dirty="0">
                <a:solidFill>
                  <a:schemeClr val="tx1"/>
                </a:solidFill>
                <a:effectLst/>
              </a:rPr>
              <a:t>partition</a:t>
            </a:r>
            <a:r>
              <a:rPr lang="en-GB" kern="1200" dirty="0">
                <a:solidFill>
                  <a:schemeClr val="tx1"/>
                </a:solidFill>
                <a:effectLst/>
              </a:rPr>
              <a:t> (divide) Palestine into an Arab state and a Jewish state. </a:t>
            </a:r>
            <a:endParaRPr lang="en-GB" sz="1000" dirty="0"/>
          </a:p>
          <a:p>
            <a:endParaRPr lang="en-GB" sz="1050" dirty="0"/>
          </a:p>
          <a:p>
            <a:r>
              <a:rPr lang="en-GB" sz="1050" dirty="0">
                <a:solidFill>
                  <a:schemeClr val="bg1">
                    <a:lumMod val="65000"/>
                  </a:schemeClr>
                </a:solidFill>
              </a:rPr>
              <a:t>Zero0000A/RES/181(II) [Public domain or CC BY-SA 3.0 (https://creativecommons.org/licenses/by-sa/3.0)],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13</a:t>
            </a:fld>
            <a:endParaRPr lang="en-GB"/>
          </a:p>
        </p:txBody>
      </p:sp>
      <p:sp>
        <p:nvSpPr>
          <p:cNvPr id="5" name="Rounded Rectangle 6">
            <a:extLst>
              <a:ext uri="{FF2B5EF4-FFF2-40B4-BE49-F238E27FC236}">
                <a16:creationId xmlns:a16="http://schemas.microsoft.com/office/drawing/2014/main" id="{7F9A1857-7D27-4D86-9E13-F50A723FB31C}"/>
              </a:ext>
            </a:extLst>
          </p:cNvPr>
          <p:cNvSpPr/>
          <p:nvPr/>
        </p:nvSpPr>
        <p:spPr>
          <a:xfrm>
            <a:off x="685800" y="805930"/>
            <a:ext cx="5486400" cy="33707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65413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29099"/>
            <a:ext cx="5726288" cy="4108971"/>
          </a:xfrm>
        </p:spPr>
        <p:txBody>
          <a:bodyPr/>
          <a:lstStyle/>
          <a:p>
            <a:r>
              <a:rPr lang="en-GB" sz="2000" b="1" kern="1200" dirty="0">
                <a:solidFill>
                  <a:schemeClr val="tx1"/>
                </a:solidFill>
                <a:effectLst/>
              </a:rPr>
              <a:t>In one year:</a:t>
            </a:r>
            <a:endParaRPr lang="en-GB" sz="2000" kern="1200" dirty="0">
              <a:solidFill>
                <a:schemeClr val="tx1"/>
              </a:solidFill>
              <a:effectLst/>
            </a:endParaRPr>
          </a:p>
          <a:p>
            <a:pPr marL="342900" indent="-342900">
              <a:buFont typeface="Arial" panose="020B0604020202020204" pitchFamily="34" charset="0"/>
              <a:buChar char="•"/>
            </a:pPr>
            <a:r>
              <a:rPr lang="en-GB" sz="2000" kern="1200" dirty="0">
                <a:solidFill>
                  <a:schemeClr val="tx1"/>
                </a:solidFill>
                <a:effectLst/>
              </a:rPr>
              <a:t>British forces leave Palestine.</a:t>
            </a:r>
          </a:p>
          <a:p>
            <a:pPr marL="342900" indent="-342900">
              <a:buFont typeface="Arial" panose="020B0604020202020204" pitchFamily="34" charset="0"/>
              <a:buChar char="•"/>
            </a:pPr>
            <a:r>
              <a:rPr lang="en-GB" sz="2000" kern="1200" dirty="0">
                <a:solidFill>
                  <a:schemeClr val="tx1"/>
                </a:solidFill>
                <a:effectLst/>
              </a:rPr>
              <a:t>A war is fought between the new Jewish state of Israel and its Arab neighbours.</a:t>
            </a:r>
          </a:p>
          <a:p>
            <a:pPr marL="342900" indent="-342900">
              <a:buFont typeface="Arial" panose="020B0604020202020204" pitchFamily="34" charset="0"/>
              <a:buChar char="•"/>
            </a:pPr>
            <a:r>
              <a:rPr lang="en-GB" sz="2000" kern="1200" dirty="0">
                <a:solidFill>
                  <a:schemeClr val="tx1"/>
                </a:solidFill>
                <a:effectLst/>
              </a:rPr>
              <a:t>It is remembered as the Nakba (catastrophe) by Palestinians and as the War of Independence by Israel. </a:t>
            </a:r>
          </a:p>
          <a:p>
            <a:pPr marL="342900" indent="-342900">
              <a:buFont typeface="Arial" panose="020B0604020202020204" pitchFamily="34" charset="0"/>
              <a:buChar char="•"/>
            </a:pPr>
            <a:r>
              <a:rPr lang="en-GB" sz="2000" kern="1200" dirty="0">
                <a:solidFill>
                  <a:schemeClr val="tx1"/>
                </a:solidFill>
                <a:effectLst/>
              </a:rPr>
              <a:t>The state of Israel is created.</a:t>
            </a:r>
          </a:p>
          <a:p>
            <a:pPr marL="342900" indent="-342900">
              <a:buFont typeface="Arial" panose="020B0604020202020204" pitchFamily="34" charset="0"/>
              <a:buChar char="•"/>
            </a:pPr>
            <a:r>
              <a:rPr lang="en-GB" sz="2000" kern="1200" dirty="0">
                <a:solidFill>
                  <a:schemeClr val="tx1"/>
                </a:solidFill>
                <a:effectLst/>
              </a:rPr>
              <a:t>700,000 Palestinians are displaced from their homes.</a:t>
            </a:r>
          </a:p>
          <a:p>
            <a:r>
              <a:rPr lang="en-GB" sz="1050" dirty="0">
                <a:solidFill>
                  <a:schemeClr val="bg1">
                    <a:lumMod val="65000"/>
                  </a:schemeClr>
                </a:solidFill>
              </a:rPr>
              <a:t>Palestinian refugees: Fred </a:t>
            </a:r>
            <a:r>
              <a:rPr lang="en-GB" sz="1050" dirty="0" err="1">
                <a:solidFill>
                  <a:schemeClr val="bg1">
                    <a:lumMod val="65000"/>
                  </a:schemeClr>
                </a:solidFill>
              </a:rPr>
              <a:t>Csasznik</a:t>
            </a:r>
            <a:r>
              <a:rPr lang="en-GB" sz="1050" dirty="0">
                <a:solidFill>
                  <a:schemeClr val="bg1">
                    <a:lumMod val="65000"/>
                  </a:schemeClr>
                </a:solidFill>
              </a:rPr>
              <a:t> [Public domain], via Wikimedia Commons</a:t>
            </a:r>
          </a:p>
          <a:p>
            <a:r>
              <a:rPr lang="en-GB" sz="1050" dirty="0">
                <a:solidFill>
                  <a:schemeClr val="bg1">
                    <a:lumMod val="65000"/>
                  </a:schemeClr>
                </a:solidFill>
              </a:rPr>
              <a:t>Israeli forces Raising the Ink Flag at Umm </a:t>
            </a:r>
            <a:r>
              <a:rPr lang="en-GB" sz="1050" dirty="0" err="1">
                <a:solidFill>
                  <a:schemeClr val="bg1">
                    <a:lumMod val="65000"/>
                  </a:schemeClr>
                </a:solidFill>
              </a:rPr>
              <a:t>Rashrash</a:t>
            </a:r>
            <a:r>
              <a:rPr lang="en-GB" sz="1050" dirty="0">
                <a:solidFill>
                  <a:schemeClr val="bg1">
                    <a:lumMod val="65000"/>
                  </a:schemeClr>
                </a:solidFill>
              </a:rPr>
              <a:t> (</a:t>
            </a:r>
            <a:r>
              <a:rPr lang="en-GB" sz="1050" dirty="0" err="1">
                <a:solidFill>
                  <a:schemeClr val="bg1">
                    <a:lumMod val="65000"/>
                  </a:schemeClr>
                </a:solidFill>
              </a:rPr>
              <a:t>Eilat</a:t>
            </a:r>
            <a:r>
              <a:rPr lang="en-GB" sz="1050" dirty="0">
                <a:solidFill>
                  <a:schemeClr val="bg1">
                    <a:lumMod val="65000"/>
                  </a:schemeClr>
                </a:solidFill>
              </a:rPr>
              <a:t>) Government Press Office (Israel) [CC BY-SA 3.0 (https://creativecommons.org/licenses/by-sa/3.0)]</a:t>
            </a:r>
          </a:p>
          <a:p>
            <a:pPr lvl="0">
              <a:defRPr/>
            </a:pPr>
            <a:r>
              <a:rPr lang="en-US" sz="1050" dirty="0">
                <a:solidFill>
                  <a:schemeClr val="bg1">
                    <a:lumMod val="65000"/>
                  </a:schemeClr>
                </a:solidFill>
              </a:rPr>
              <a:t>Video: </a:t>
            </a:r>
            <a:r>
              <a:rPr lang="en-GB" sz="1050" dirty="0">
                <a:solidFill>
                  <a:schemeClr val="bg1">
                    <a:lumMod val="65000"/>
                  </a:schemeClr>
                </a:solidFill>
              </a:rPr>
              <a:t>The Arab-Israeli War of 1948 and Nakba explained on Turkish TV. The concluding remarks about the “catastrophe” are an opinion you can discuss with students.</a:t>
            </a:r>
          </a:p>
          <a:p>
            <a:r>
              <a:rPr lang="en-US" sz="1050" dirty="0">
                <a:solidFill>
                  <a:schemeClr val="bg1">
                    <a:lumMod val="65000"/>
                  </a:schemeClr>
                </a:solidFill>
              </a:rPr>
              <a:t> https://www.youtube.com/watch?v=eTMRMX7Pw5U </a:t>
            </a:r>
            <a:endParaRPr lang="en-GB" sz="105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14</a:t>
            </a:fld>
            <a:endParaRPr lang="en-GB" dirty="0"/>
          </a:p>
        </p:txBody>
      </p:sp>
      <p:sp>
        <p:nvSpPr>
          <p:cNvPr id="5" name="Rounded Rectangle 6">
            <a:extLst>
              <a:ext uri="{FF2B5EF4-FFF2-40B4-BE49-F238E27FC236}">
                <a16:creationId xmlns:a16="http://schemas.microsoft.com/office/drawing/2014/main" id="{5CA62F5E-07B2-4E54-A23A-960522C998D1}"/>
              </a:ext>
            </a:extLst>
          </p:cNvPr>
          <p:cNvSpPr/>
          <p:nvPr/>
        </p:nvSpPr>
        <p:spPr>
          <a:xfrm>
            <a:off x="685800" y="805930"/>
            <a:ext cx="5486400" cy="33707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Red (individual card)</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2686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566170"/>
            <a:ext cx="5486400" cy="343483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000" kern="1200" dirty="0">
                <a:solidFill>
                  <a:schemeClr val="tx1"/>
                </a:solidFill>
                <a:effectLst/>
                <a:ea typeface="+mn-ea"/>
                <a:cs typeface="+mn-cs"/>
              </a:rPr>
              <a:t>Britain creates </a:t>
            </a:r>
            <a:r>
              <a:rPr lang="en-GB" sz="3000" b="1" kern="1200" dirty="0">
                <a:solidFill>
                  <a:schemeClr val="tx1"/>
                </a:solidFill>
                <a:effectLst/>
                <a:ea typeface="+mn-ea"/>
                <a:cs typeface="+mn-cs"/>
              </a:rPr>
              <a:t>Suez War </a:t>
            </a:r>
            <a:r>
              <a:rPr lang="en-GB" sz="3000" kern="1200" dirty="0">
                <a:solidFill>
                  <a:schemeClr val="tx1"/>
                </a:solidFill>
                <a:effectLst/>
                <a:ea typeface="+mn-ea"/>
                <a:cs typeface="+mn-cs"/>
              </a:rPr>
              <a:t>with support from Israel to get control of the important Suez Canal away from Egypt.</a:t>
            </a:r>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15</a:t>
            </a:fld>
            <a:endParaRPr lang="en-GB"/>
          </a:p>
        </p:txBody>
      </p:sp>
      <p:sp>
        <p:nvSpPr>
          <p:cNvPr id="5" name="Rounded Rectangle 6">
            <a:extLst>
              <a:ext uri="{FF2B5EF4-FFF2-40B4-BE49-F238E27FC236}">
                <a16:creationId xmlns:a16="http://schemas.microsoft.com/office/drawing/2014/main" id="{CDBE8ABB-798B-457B-A264-DB5EC8D7083D}"/>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0611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3752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kern="1200" dirty="0">
                <a:solidFill>
                  <a:schemeClr val="tx1"/>
                </a:solidFill>
                <a:effectLst/>
              </a:rPr>
              <a:t>6 Day War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kern="1200" dirty="0">
                <a:solidFill>
                  <a:schemeClr val="tx1"/>
                </a:solidFill>
                <a:effectLst/>
              </a:rPr>
              <a:t>between Israel and three Arab nations. Israel wins and begins occupation of East Jerusalem, the West Bank and Gaza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kern="1200" dirty="0">
                <a:solidFill>
                  <a:schemeClr val="bg1">
                    <a:lumMod val="65000"/>
                  </a:schemeClr>
                </a:solidFill>
                <a:effectLst/>
              </a:rPr>
              <a:t>Israeli military leaders enter Jerusalem victorious. </a:t>
            </a:r>
            <a:r>
              <a:rPr lang="en-GB" sz="1050" kern="1200" dirty="0" err="1">
                <a:solidFill>
                  <a:schemeClr val="bg1">
                    <a:lumMod val="65000"/>
                  </a:schemeClr>
                </a:solidFill>
                <a:effectLst/>
              </a:rPr>
              <a:t>Ilan</a:t>
            </a:r>
            <a:r>
              <a:rPr lang="en-GB" sz="1050" kern="1200" dirty="0">
                <a:solidFill>
                  <a:schemeClr val="bg1">
                    <a:lumMod val="65000"/>
                  </a:schemeClr>
                </a:solidFill>
                <a:effectLst/>
              </a:rPr>
              <a:t> Bruner (</a:t>
            </a:r>
            <a:r>
              <a:rPr lang="he-IL" sz="1050" kern="1200" dirty="0">
                <a:solidFill>
                  <a:schemeClr val="bg1">
                    <a:lumMod val="65000"/>
                  </a:schemeClr>
                </a:solidFill>
                <a:effectLst/>
              </a:rPr>
              <a:t>אילן ברונר) [</a:t>
            </a:r>
            <a:r>
              <a:rPr lang="en-GB" sz="1050" kern="1200" dirty="0">
                <a:solidFill>
                  <a:schemeClr val="bg1">
                    <a:lumMod val="65000"/>
                  </a:schemeClr>
                </a:solidFill>
                <a:effectLst/>
              </a:rPr>
              <a:t>CC BY-SA 3.0 (https://creativecommons.org/licenses/by-sa/3.0)], via Wikimedia Commons</a:t>
            </a:r>
          </a:p>
          <a:p>
            <a:endParaRPr lang="en-GB" dirty="0"/>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16</a:t>
            </a:fld>
            <a:endParaRPr lang="en-GB" dirty="0"/>
          </a:p>
        </p:txBody>
      </p:sp>
      <p:sp>
        <p:nvSpPr>
          <p:cNvPr id="5" name="Rounded Rectangle 6">
            <a:extLst>
              <a:ext uri="{FF2B5EF4-FFF2-40B4-BE49-F238E27FC236}">
                <a16:creationId xmlns:a16="http://schemas.microsoft.com/office/drawing/2014/main" id="{8812A501-C4F1-4D82-ADBD-AABF79AE1B16}"/>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372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Israeli settlement expansion </a:t>
            </a:r>
            <a:r>
              <a:rPr lang="en-GB" sz="4000" kern="1200" dirty="0">
                <a:solidFill>
                  <a:schemeClr val="tx1"/>
                </a:solidFill>
                <a:effectLst/>
              </a:rPr>
              <a:t>on</a:t>
            </a:r>
            <a:r>
              <a:rPr lang="en-GB" sz="4000" kern="1200" baseline="0" dirty="0">
                <a:solidFill>
                  <a:schemeClr val="tx1"/>
                </a:solidFill>
                <a:effectLst/>
              </a:rPr>
              <a:t> Palestinian land</a:t>
            </a:r>
            <a:r>
              <a:rPr lang="en-GB" sz="4000" kern="1200" dirty="0">
                <a:solidFill>
                  <a:schemeClr val="tx1"/>
                </a:solidFill>
                <a:effectLst/>
              </a:rPr>
              <a:t> begins and lasts until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Photo: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Beitar</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Illit</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settlement</a:t>
            </a:r>
            <a:r>
              <a:rPr lang="en-GB"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near Bethlehem.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Costello_Betar</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Illit</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settlement near Bethlehem</a:t>
            </a:r>
            <a:r>
              <a:rPr lang="en-GB"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Oct2014.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bg1">
                    <a:lumMod val="65000"/>
                  </a:schemeClr>
                </a:solidFill>
                <a:effectLst/>
                <a:latin typeface="Arial" panose="020B0604020202020204" pitchFamily="34" charset="0"/>
                <a:ea typeface="+mn-ea"/>
                <a:cs typeface="Arial" panose="020B0604020202020204" pitchFamily="34" charset="0"/>
              </a:rPr>
              <a:t>Video:</a:t>
            </a:r>
            <a:r>
              <a:rPr lang="en-US"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Israeli settlements, explained | Settlements Part 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lumMod val="65000"/>
                  </a:schemeClr>
                </a:solidFill>
              </a:rPr>
              <a:t>https://www.youtube.com/watch?v=E0uLbeQlwjw&amp;t=41s</a:t>
            </a:r>
          </a:p>
        </p:txBody>
      </p:sp>
      <p:sp>
        <p:nvSpPr>
          <p:cNvPr id="4" name="Slide Number Placeholder 3"/>
          <p:cNvSpPr>
            <a:spLocks noGrp="1"/>
          </p:cNvSpPr>
          <p:nvPr>
            <p:ph type="sldNum" sz="quarter" idx="10"/>
          </p:nvPr>
        </p:nvSpPr>
        <p:spPr/>
        <p:txBody>
          <a:bodyPr/>
          <a:lstStyle/>
          <a:p>
            <a:fld id="{A2EE31A9-B8FA-47BB-B416-51271FB6B361}" type="slidenum">
              <a:rPr lang="en-GB" smtClean="0"/>
              <a:t>17</a:t>
            </a:fld>
            <a:endParaRPr lang="en-GB"/>
          </a:p>
        </p:txBody>
      </p:sp>
      <p:sp>
        <p:nvSpPr>
          <p:cNvPr id="5" name="Rounded Rectangle 6">
            <a:extLst>
              <a:ext uri="{FF2B5EF4-FFF2-40B4-BE49-F238E27FC236}">
                <a16:creationId xmlns:a16="http://schemas.microsoft.com/office/drawing/2014/main" id="{52E581B5-ECC9-4A07-850E-6A1385FA0E8F}"/>
              </a:ext>
            </a:extLst>
          </p:cNvPr>
          <p:cNvSpPr/>
          <p:nvPr/>
        </p:nvSpPr>
        <p:spPr>
          <a:xfrm>
            <a:off x="685800" y="805930"/>
            <a:ext cx="5486400" cy="3370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9363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dirty="0"/>
              <a:t>The </a:t>
            </a:r>
            <a:r>
              <a:rPr lang="en-GB" sz="3200" b="1" dirty="0"/>
              <a:t>“Yom Kippur War”, </a:t>
            </a:r>
            <a:r>
              <a:rPr lang="en-GB" sz="3200" dirty="0"/>
              <a:t>named for a Jewish holiday, between Israel and several Arab neighbours causes a global oil crisis.</a:t>
            </a:r>
          </a:p>
          <a:p>
            <a:r>
              <a:rPr lang="en-US" sz="1200" dirty="0">
                <a:solidFill>
                  <a:schemeClr val="bg1">
                    <a:lumMod val="65000"/>
                  </a:schemeClr>
                </a:solidFill>
              </a:rPr>
              <a:t>Israeli tank destroyed by Egypt in the Sinai. </a:t>
            </a:r>
            <a:r>
              <a:rPr lang="en-GB" sz="1200" dirty="0">
                <a:solidFill>
                  <a:schemeClr val="bg1">
                    <a:lumMod val="65000"/>
                  </a:schemeClr>
                </a:solidFill>
              </a:rPr>
              <a:t>Sherif9282 at </a:t>
            </a:r>
            <a:r>
              <a:rPr lang="en-GB" sz="1200" dirty="0" err="1">
                <a:solidFill>
                  <a:schemeClr val="bg1">
                    <a:lumMod val="65000"/>
                  </a:schemeClr>
                </a:solidFill>
              </a:rPr>
              <a:t>en.wikipedia</a:t>
            </a:r>
            <a:r>
              <a:rPr lang="en-GB" sz="1200" dirty="0">
                <a:solidFill>
                  <a:schemeClr val="bg1">
                    <a:lumMod val="65000"/>
                  </a:schemeClr>
                </a:solidFill>
              </a:rPr>
              <a:t> [Public domain], via Wikimedia Commons</a:t>
            </a:r>
          </a:p>
          <a:p>
            <a:r>
              <a:rPr lang="en-GB" sz="1200" dirty="0">
                <a:solidFill>
                  <a:schemeClr val="bg1">
                    <a:lumMod val="65000"/>
                  </a:schemeClr>
                </a:solidFill>
              </a:rPr>
              <a:t>Video from BBC about</a:t>
            </a:r>
            <a:r>
              <a:rPr lang="en-GB" sz="1200" baseline="0" dirty="0">
                <a:solidFill>
                  <a:schemeClr val="bg1">
                    <a:lumMod val="65000"/>
                  </a:schemeClr>
                </a:solidFill>
              </a:rPr>
              <a:t> the build up and the war itself</a:t>
            </a:r>
            <a:r>
              <a:rPr lang="en-GB" sz="1200" dirty="0">
                <a:solidFill>
                  <a:schemeClr val="bg1">
                    <a:lumMod val="65000"/>
                  </a:schemeClr>
                </a:solidFill>
              </a:rPr>
              <a:t>: https://www.youtube.com/watch?v=cjd_JGGxRTo&amp;index=15&amp;list=PLt5yLy8nhB7IbM8wR2x1eBFXhDUwk3nxb&amp;t=0s</a:t>
            </a:r>
          </a:p>
        </p:txBody>
      </p:sp>
      <p:sp>
        <p:nvSpPr>
          <p:cNvPr id="4" name="Slide Number Placeholder 3"/>
          <p:cNvSpPr>
            <a:spLocks noGrp="1"/>
          </p:cNvSpPr>
          <p:nvPr>
            <p:ph type="sldNum" sz="quarter" idx="10"/>
          </p:nvPr>
        </p:nvSpPr>
        <p:spPr/>
        <p:txBody>
          <a:bodyPr/>
          <a:lstStyle/>
          <a:p>
            <a:fld id="{A2EE31A9-B8FA-47BB-B416-51271FB6B361}" type="slidenum">
              <a:rPr lang="en-GB" smtClean="0"/>
              <a:t>18</a:t>
            </a:fld>
            <a:endParaRPr lang="en-GB"/>
          </a:p>
        </p:txBody>
      </p:sp>
      <p:sp>
        <p:nvSpPr>
          <p:cNvPr id="5" name="Rounded Rectangle 6">
            <a:extLst>
              <a:ext uri="{FF2B5EF4-FFF2-40B4-BE49-F238E27FC236}">
                <a16:creationId xmlns:a16="http://schemas.microsoft.com/office/drawing/2014/main" id="{8B577FEF-09E2-4149-B4A0-52FA90FC5104}"/>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185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dirty="0">
                <a:solidFill>
                  <a:schemeClr val="tx1"/>
                </a:solidFill>
                <a:effectLst/>
              </a:rPr>
              <a:t>Camp David peace</a:t>
            </a:r>
            <a:endParaRPr lang="en-GB" b="1" kern="1200" dirty="0">
              <a:solidFill>
                <a:schemeClr val="tx1"/>
              </a:solidFill>
              <a:effectLst/>
            </a:endParaRPr>
          </a:p>
          <a:p>
            <a:r>
              <a:rPr lang="en-GB" kern="1200" dirty="0">
                <a:solidFill>
                  <a:schemeClr val="tx1"/>
                </a:solidFill>
                <a:effectLst/>
              </a:rPr>
              <a:t>Having fought four wars in thirty years, Egypt and Israel sign a peace deal which has held since.</a:t>
            </a:r>
          </a:p>
          <a:p>
            <a:endParaRPr lang="en-US" sz="1400" kern="1200" dirty="0">
              <a:solidFill>
                <a:schemeClr val="tx1"/>
              </a:solidFill>
              <a:effectLst/>
            </a:endParaRPr>
          </a:p>
          <a:p>
            <a:r>
              <a:rPr lang="en-US" sz="1400" kern="1200" dirty="0">
                <a:solidFill>
                  <a:schemeClr val="bg1">
                    <a:lumMod val="65000"/>
                  </a:schemeClr>
                </a:solidFill>
                <a:effectLst/>
              </a:rPr>
              <a:t>Photo: USA</a:t>
            </a:r>
            <a:r>
              <a:rPr lang="en-US" sz="1400" kern="1200" baseline="0" dirty="0">
                <a:solidFill>
                  <a:schemeClr val="bg1">
                    <a:lumMod val="65000"/>
                  </a:schemeClr>
                </a:solidFill>
                <a:effectLst/>
              </a:rPr>
              <a:t> President Jimmy Carter between </a:t>
            </a:r>
            <a:r>
              <a:rPr lang="en-US" sz="1400" kern="1200" dirty="0">
                <a:solidFill>
                  <a:schemeClr val="bg1">
                    <a:lumMod val="65000"/>
                  </a:schemeClr>
                </a:solidFill>
                <a:effectLst/>
              </a:rPr>
              <a:t>Egypt’s Anwar Sadat with Israel’s Menachem</a:t>
            </a:r>
            <a:r>
              <a:rPr lang="en-US" sz="1400" kern="1200" baseline="0" dirty="0">
                <a:solidFill>
                  <a:schemeClr val="bg1">
                    <a:lumMod val="65000"/>
                  </a:schemeClr>
                </a:solidFill>
                <a:effectLst/>
              </a:rPr>
              <a:t> Begin shaking hands to make peace.</a:t>
            </a:r>
            <a:endParaRPr lang="en-GB" sz="14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19</a:t>
            </a:fld>
            <a:endParaRPr lang="en-GB"/>
          </a:p>
        </p:txBody>
      </p:sp>
      <p:sp>
        <p:nvSpPr>
          <p:cNvPr id="5" name="Rounded Rectangle 6">
            <a:extLst>
              <a:ext uri="{FF2B5EF4-FFF2-40B4-BE49-F238E27FC236}">
                <a16:creationId xmlns:a16="http://schemas.microsoft.com/office/drawing/2014/main" id="{044DCA51-BA4A-4908-87E7-6942B4E47578}"/>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0674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4453035"/>
            <a:ext cx="5486400" cy="3885034"/>
          </a:xfrm>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dirty="0">
                <a:effectLst/>
                <a:latin typeface="Arial" panose="020B0604020202020204" pitchFamily="34" charset="0"/>
                <a:ea typeface="Times New Roman" panose="02020603050405020304" pitchFamily="18" charset="0"/>
                <a:cs typeface="Times New Roman" panose="02020603050405020304" pitchFamily="18" charset="0"/>
              </a:rPr>
              <a:t>Romans</a:t>
            </a:r>
            <a:r>
              <a:rPr lang="en-GB" sz="4400" dirty="0">
                <a:effectLst/>
                <a:latin typeface="Arial" panose="020B0604020202020204" pitchFamily="34" charset="0"/>
                <a:ea typeface="Times New Roman" panose="02020603050405020304" pitchFamily="18" charset="0"/>
                <a:cs typeface="Times New Roman" panose="02020603050405020304" pitchFamily="18" charset="0"/>
              </a:rPr>
              <a:t> take control of the independent Kingdom of Judea.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effectLst/>
                <a:latin typeface="Arial" panose="020B0604020202020204" pitchFamily="34" charset="0"/>
                <a:cs typeface="Times New Roman" panose="02020603050405020304" pitchFamily="18" charset="0"/>
              </a:rPr>
              <a:t>The</a:t>
            </a:r>
            <a:r>
              <a:rPr lang="en-US" sz="2400" baseline="0" dirty="0">
                <a:effectLst/>
                <a:latin typeface="Arial" panose="020B0604020202020204" pitchFamily="34" charset="0"/>
                <a:cs typeface="Times New Roman" panose="02020603050405020304" pitchFamily="18" charset="0"/>
              </a:rPr>
              <a:t> Romans destroy the Jewish Temple in Jerusalem.</a:t>
            </a:r>
            <a:endParaRPr lang="en-GB" sz="6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85000"/>
                  </a:schemeClr>
                </a:solidFill>
                <a:effectLst/>
              </a:rPr>
              <a:t>Photo: </a:t>
            </a:r>
            <a:r>
              <a:rPr lang="en-GB" sz="1200" kern="1200" dirty="0" err="1">
                <a:solidFill>
                  <a:schemeClr val="bg1">
                    <a:lumMod val="85000"/>
                  </a:schemeClr>
                </a:solidFill>
                <a:effectLst/>
              </a:rPr>
              <a:t>ChrisO</a:t>
            </a:r>
            <a:r>
              <a:rPr lang="en-GB" sz="1200" kern="1200" dirty="0">
                <a:solidFill>
                  <a:schemeClr val="bg1">
                    <a:lumMod val="85000"/>
                  </a:schemeClr>
                </a:solidFill>
                <a:effectLst/>
              </a:rPr>
              <a:t> [Public domain],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lumMod val="85000"/>
                  </a:schemeClr>
                </a:solidFill>
              </a:rPr>
              <a:t>Video</a:t>
            </a:r>
            <a:r>
              <a:rPr lang="en-US" sz="1200" dirty="0">
                <a:solidFill>
                  <a:schemeClr val="bg1">
                    <a:lumMod val="85000"/>
                  </a:schemeClr>
                </a:solidFill>
              </a:rPr>
              <a:t>: </a:t>
            </a:r>
            <a:r>
              <a:rPr lang="en-GB" sz="1200" b="0" i="0" kern="1200" dirty="0">
                <a:solidFill>
                  <a:schemeClr val="bg1">
                    <a:lumMod val="85000"/>
                  </a:schemeClr>
                </a:solidFill>
                <a:effectLst/>
              </a:rPr>
              <a:t>The Ancient Romans and Jews (The Jewish War and Revolt)</a:t>
            </a:r>
          </a:p>
          <a:p>
            <a:r>
              <a:rPr lang="en-US" sz="1200" dirty="0">
                <a:solidFill>
                  <a:schemeClr val="bg1">
                    <a:lumMod val="85000"/>
                  </a:schemeClr>
                </a:solidFill>
              </a:rPr>
              <a:t> https://www.youtube.com/watch?v=oVnzUzahqoY</a:t>
            </a:r>
            <a:endParaRPr lang="en-GB" sz="1200" dirty="0">
              <a:solidFill>
                <a:schemeClr val="bg1">
                  <a:lumMod val="8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2</a:t>
            </a:fld>
            <a:endParaRPr lang="en-GB" dirty="0"/>
          </a:p>
        </p:txBody>
      </p:sp>
      <p:sp>
        <p:nvSpPr>
          <p:cNvPr id="5" name="Rounded Rectangle 6">
            <a:extLst>
              <a:ext uri="{FF2B5EF4-FFF2-40B4-BE49-F238E27FC236}">
                <a16:creationId xmlns:a16="http://schemas.microsoft.com/office/drawing/2014/main" id="{7B8716C3-B408-4C9F-850F-E5370271A5CD}"/>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654521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04821"/>
          </a:xfrm>
        </p:spPr>
        <p:txBody>
          <a:bodyPr/>
          <a:lstStyle/>
          <a:p>
            <a:r>
              <a:rPr lang="en-GB" sz="2900" b="1" kern="1200" dirty="0">
                <a:solidFill>
                  <a:schemeClr val="tx1"/>
                </a:solidFill>
                <a:effectLst/>
                <a:latin typeface="Arial" panose="020B0604020202020204" pitchFamily="34" charset="0"/>
                <a:cs typeface="Arial" panose="020B0604020202020204" pitchFamily="34" charset="0"/>
              </a:rPr>
              <a:t>Israel invades Lebanon </a:t>
            </a:r>
          </a:p>
          <a:p>
            <a:r>
              <a:rPr lang="en-GB" sz="2900" kern="1200" dirty="0">
                <a:solidFill>
                  <a:schemeClr val="tx1"/>
                </a:solidFill>
                <a:effectLst/>
                <a:latin typeface="Arial" panose="020B0604020202020204" pitchFamily="34" charset="0"/>
                <a:cs typeface="Arial" panose="020B0604020202020204" pitchFamily="34" charset="0"/>
              </a:rPr>
              <a:t>to fight the Palestinian Liberation Organisation which was basing attacks from there. Palestinian refugees were massacred by Israel’s Lebanese allies.</a:t>
            </a:r>
          </a:p>
          <a:p>
            <a:r>
              <a:rPr lang="en-US" sz="1200" kern="1200" dirty="0">
                <a:solidFill>
                  <a:schemeClr val="bg1">
                    <a:lumMod val="65000"/>
                  </a:schemeClr>
                </a:solidFill>
                <a:effectLst/>
                <a:latin typeface="Arial" panose="020B0604020202020204" pitchFamily="34" charset="0"/>
                <a:cs typeface="Arial" panose="020B0604020202020204" pitchFamily="34" charset="0"/>
              </a:rPr>
              <a:t>Photo: Lebanese army carrier | </a:t>
            </a:r>
          </a:p>
          <a:p>
            <a:r>
              <a:rPr lang="en-GB" sz="1200" dirty="0">
                <a:solidFill>
                  <a:schemeClr val="bg1">
                    <a:lumMod val="65000"/>
                  </a:schemeClr>
                </a:solidFill>
                <a:latin typeface="Arial" panose="020B0604020202020204" pitchFamily="34" charset="0"/>
                <a:cs typeface="Arial" panose="020B0604020202020204" pitchFamily="34" charset="0"/>
              </a:rPr>
              <a:t>James Case from Philadelphia, Mississippi, U.S.A. [CC BY 2.0 (https://creativecommons.org/licenses/by/2.0)],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20</a:t>
            </a:fld>
            <a:endParaRPr lang="en-GB"/>
          </a:p>
        </p:txBody>
      </p:sp>
      <p:sp>
        <p:nvSpPr>
          <p:cNvPr id="5" name="Rounded Rectangle 6">
            <a:extLst>
              <a:ext uri="{FF2B5EF4-FFF2-40B4-BE49-F238E27FC236}">
                <a16:creationId xmlns:a16="http://schemas.microsoft.com/office/drawing/2014/main" id="{FA1936DE-1F52-46CF-8DD1-35F19C5B560B}"/>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2311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400550"/>
            <a:ext cx="5791201" cy="393752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First Intifada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kern="1200" dirty="0">
                <a:solidFill>
                  <a:schemeClr val="tx1"/>
                </a:solidFill>
                <a:effectLst/>
              </a:rPr>
              <a:t>or “shaking off” uprising by Palestinians opposing Israeli occupation</a:t>
            </a:r>
          </a:p>
          <a:p>
            <a:r>
              <a:rPr lang="en-US" sz="1200" dirty="0">
                <a:solidFill>
                  <a:schemeClr val="bg1">
                    <a:lumMod val="65000"/>
                  </a:schemeClr>
                </a:solidFill>
              </a:rPr>
              <a:t>Video: </a:t>
            </a:r>
            <a:r>
              <a:rPr lang="en-GB" sz="1200" b="0" i="0" u="none" strike="noStrike" kern="1200" dirty="0">
                <a:solidFill>
                  <a:schemeClr val="bg1">
                    <a:lumMod val="65000"/>
                  </a:schemeClr>
                </a:solidFill>
                <a:effectLst/>
                <a:hlinkClick r:id="rId3" tooltip="Share link">
                  <a:extLst>
                    <a:ext uri="{A12FA001-AC4F-418D-AE19-62706E023703}">
                      <ahyp:hlinkClr xmlns:ahyp="http://schemas.microsoft.com/office/drawing/2018/hyperlinkcolor" val="tx"/>
                    </a:ext>
                  </a:extLst>
                </a:hlinkClick>
              </a:rPr>
              <a:t>https://youtu.be/So4GNOG5iHM</a:t>
            </a:r>
            <a:endParaRPr lang="en-GB" sz="1200" b="0" i="0" u="none" strike="noStrike" kern="1200" dirty="0">
              <a:solidFill>
                <a:schemeClr val="bg1">
                  <a:lumMod val="65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rPr>
              <a:t>Palestinian women at the </a:t>
            </a:r>
            <a:r>
              <a:rPr lang="en-GB" sz="1200" b="0" i="0" kern="1200" dirty="0" err="1">
                <a:solidFill>
                  <a:schemeClr val="bg1">
                    <a:lumMod val="65000"/>
                  </a:schemeClr>
                </a:solidFill>
                <a:effectLst/>
              </a:rPr>
              <a:t>Jabaliya</a:t>
            </a:r>
            <a:r>
              <a:rPr lang="en-GB" sz="1200" b="0" i="0" kern="1200" dirty="0">
                <a:solidFill>
                  <a:schemeClr val="bg1">
                    <a:lumMod val="65000"/>
                  </a:schemeClr>
                </a:solidFill>
                <a:effectLst/>
              </a:rPr>
              <a:t> refugee camp in the Gaza Strip confront Israeli soldiers over the mistreatment and arrest of Palestinian youths. (photo: </a:t>
            </a:r>
            <a:r>
              <a:rPr lang="en-GB" sz="1200" b="0" i="0" kern="1200" dirty="0" err="1">
                <a:solidFill>
                  <a:schemeClr val="bg1">
                    <a:lumMod val="65000"/>
                  </a:schemeClr>
                </a:solidFill>
                <a:effectLst/>
              </a:rPr>
              <a:t>flickr</a:t>
            </a:r>
            <a:r>
              <a:rPr lang="en-GB" sz="1200" b="0" i="0" kern="1200" dirty="0">
                <a:solidFill>
                  <a:schemeClr val="bg1">
                    <a:lumMod val="65000"/>
                  </a:schemeClr>
                </a:solidFill>
                <a:effectLst/>
              </a:rPr>
              <a:t> / Robert </a:t>
            </a:r>
            <a:r>
              <a:rPr lang="en-GB" sz="1200" b="0" i="0" kern="1200" dirty="0" err="1">
                <a:solidFill>
                  <a:schemeClr val="bg1">
                    <a:lumMod val="65000"/>
                  </a:schemeClr>
                </a:solidFill>
                <a:effectLst/>
              </a:rPr>
              <a:t>Croma</a:t>
            </a:r>
            <a:r>
              <a:rPr lang="en-GB" sz="1200" b="0" i="0" kern="1200" dirty="0">
                <a:solidFill>
                  <a:schemeClr val="bg1">
                    <a:lumMod val="65000"/>
                  </a:schemeClr>
                </a:solidFill>
                <a:effectLst/>
              </a:rPr>
              <a:t> CC BY-NC-SA 2.0)</a:t>
            </a:r>
            <a:endParaRPr lang="en-GB" sz="1200" dirty="0">
              <a:solidFill>
                <a:schemeClr val="bg1">
                  <a:lumMod val="65000"/>
                </a:schemeClr>
              </a:solidFill>
            </a:endParaRPr>
          </a:p>
          <a:p>
            <a:endParaRPr lang="en-GB" sz="1200" dirty="0"/>
          </a:p>
        </p:txBody>
      </p:sp>
      <p:sp>
        <p:nvSpPr>
          <p:cNvPr id="4" name="Slide Number Placeholder 3"/>
          <p:cNvSpPr>
            <a:spLocks noGrp="1"/>
          </p:cNvSpPr>
          <p:nvPr>
            <p:ph type="sldNum" sz="quarter" idx="10"/>
          </p:nvPr>
        </p:nvSpPr>
        <p:spPr/>
        <p:txBody>
          <a:bodyPr/>
          <a:lstStyle/>
          <a:p>
            <a:fld id="{A2EE31A9-B8FA-47BB-B416-51271FB6B361}" type="slidenum">
              <a:rPr lang="en-GB" smtClean="0"/>
              <a:t>21</a:t>
            </a:fld>
            <a:endParaRPr lang="en-GB"/>
          </a:p>
        </p:txBody>
      </p:sp>
      <p:sp>
        <p:nvSpPr>
          <p:cNvPr id="5" name="Rounded Rectangle 6">
            <a:extLst>
              <a:ext uri="{FF2B5EF4-FFF2-40B4-BE49-F238E27FC236}">
                <a16:creationId xmlns:a16="http://schemas.microsoft.com/office/drawing/2014/main" id="{46BAC784-178E-4F49-AB58-1BF7DDE7CBDC}"/>
              </a:ext>
            </a:extLst>
          </p:cNvPr>
          <p:cNvSpPr/>
          <p:nvPr/>
        </p:nvSpPr>
        <p:spPr>
          <a:xfrm>
            <a:off x="685800" y="805930"/>
            <a:ext cx="5486400" cy="33707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7580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b="1" kern="1200" dirty="0">
                <a:solidFill>
                  <a:schemeClr val="tx1"/>
                </a:solidFill>
                <a:effectLst/>
              </a:rPr>
              <a:t>Palestine declares independence </a:t>
            </a:r>
            <a:r>
              <a:rPr lang="en-GB" sz="2000" kern="1200" dirty="0">
                <a:solidFill>
                  <a:schemeClr val="tx1"/>
                </a:solidFill>
                <a:effectLst/>
              </a:rPr>
              <a:t>and is recognised by 50 countries, but not Israel, the USA or Britain. The</a:t>
            </a:r>
            <a:r>
              <a:rPr lang="en-GB" sz="2000" kern="1200" baseline="0" dirty="0">
                <a:solidFill>
                  <a:schemeClr val="tx1"/>
                </a:solidFill>
                <a:effectLst/>
              </a:rPr>
              <a:t> Palestinian Liberation Organisation led by Yasser Arafat accepts Israel’s right to exist. </a:t>
            </a:r>
            <a:endParaRPr lang="en-GB" sz="2000" kern="1200" dirty="0">
              <a:solidFill>
                <a:schemeClr val="tx1"/>
              </a:solidFill>
              <a:effectLst/>
            </a:endParaRPr>
          </a:p>
          <a:p>
            <a:r>
              <a:rPr lang="en-GB" sz="2000" kern="1200" dirty="0">
                <a:solidFill>
                  <a:schemeClr val="tx1"/>
                </a:solidFill>
                <a:effectLst/>
              </a:rPr>
              <a:t>Meanwhile, </a:t>
            </a:r>
          </a:p>
          <a:p>
            <a:r>
              <a:rPr lang="en-GB" sz="2800" b="1" kern="1200" dirty="0">
                <a:solidFill>
                  <a:schemeClr val="tx1"/>
                </a:solidFill>
                <a:effectLst/>
              </a:rPr>
              <a:t>Women in Black founded  </a:t>
            </a:r>
            <a:r>
              <a:rPr lang="en-GB" sz="2000" kern="1200" dirty="0">
                <a:solidFill>
                  <a:schemeClr val="tx1"/>
                </a:solidFill>
                <a:effectLst/>
              </a:rPr>
              <a:t>by Israeli women in Jerusalem to call for a just peace and end to the occupation.</a:t>
            </a:r>
          </a:p>
        </p:txBody>
      </p:sp>
      <p:sp>
        <p:nvSpPr>
          <p:cNvPr id="4" name="Slide Number Placeholder 3"/>
          <p:cNvSpPr>
            <a:spLocks noGrp="1"/>
          </p:cNvSpPr>
          <p:nvPr>
            <p:ph type="sldNum" sz="quarter" idx="10"/>
          </p:nvPr>
        </p:nvSpPr>
        <p:spPr/>
        <p:txBody>
          <a:bodyPr/>
          <a:lstStyle/>
          <a:p>
            <a:fld id="{A2EE31A9-B8FA-47BB-B416-51271FB6B361}" type="slidenum">
              <a:rPr lang="en-GB" smtClean="0"/>
              <a:t>22</a:t>
            </a:fld>
            <a:endParaRPr lang="en-GB"/>
          </a:p>
        </p:txBody>
      </p:sp>
      <p:sp>
        <p:nvSpPr>
          <p:cNvPr id="5" name="Rounded Rectangle 6">
            <a:extLst>
              <a:ext uri="{FF2B5EF4-FFF2-40B4-BE49-F238E27FC236}">
                <a16:creationId xmlns:a16="http://schemas.microsoft.com/office/drawing/2014/main" id="{63CF7911-2813-4348-98A6-29A18E751C13}"/>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Dark Green</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5163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Oslo Peace Accord </a:t>
            </a:r>
            <a:r>
              <a:rPr lang="en-GB" kern="1200" dirty="0">
                <a:solidFill>
                  <a:schemeClr val="tx1"/>
                </a:solidFill>
                <a:effectLst/>
              </a:rPr>
              <a:t>between Israel and the Palestine Liberation Organisation agrees a path to peace.</a:t>
            </a:r>
          </a:p>
          <a:p>
            <a:r>
              <a:rPr lang="en-US" sz="1200" kern="1200" dirty="0">
                <a:solidFill>
                  <a:schemeClr val="tx1"/>
                </a:solidFill>
                <a:effectLst/>
              </a:rPr>
              <a:t>Photo: </a:t>
            </a:r>
            <a:r>
              <a:rPr lang="en-US" sz="1200" kern="1200" dirty="0" err="1">
                <a:solidFill>
                  <a:schemeClr val="tx1"/>
                </a:solidFill>
                <a:effectLst/>
              </a:rPr>
              <a:t>Yitzak</a:t>
            </a:r>
            <a:r>
              <a:rPr lang="en-US" sz="1200" kern="1200" dirty="0">
                <a:solidFill>
                  <a:schemeClr val="tx1"/>
                </a:solidFill>
                <a:effectLst/>
              </a:rPr>
              <a:t> Rabin and Yasser Arafat</a:t>
            </a:r>
            <a:r>
              <a:rPr lang="en-US" sz="1200" kern="1200" baseline="0" dirty="0">
                <a:solidFill>
                  <a:schemeClr val="tx1"/>
                </a:solidFill>
                <a:effectLst/>
              </a:rPr>
              <a:t> shake hands at the White House with USA President Bill Clinton</a:t>
            </a:r>
          </a:p>
          <a:p>
            <a:r>
              <a:rPr lang="en-GB" sz="1200" dirty="0">
                <a:solidFill>
                  <a:schemeClr val="bg1">
                    <a:lumMod val="65000"/>
                  </a:schemeClr>
                </a:solidFill>
              </a:rPr>
              <a:t>Vince </a:t>
            </a:r>
            <a:r>
              <a:rPr lang="en-GB" sz="1200" dirty="0" err="1">
                <a:solidFill>
                  <a:schemeClr val="bg1">
                    <a:lumMod val="65000"/>
                  </a:schemeClr>
                </a:solidFill>
              </a:rPr>
              <a:t>Musi</a:t>
            </a:r>
            <a:r>
              <a:rPr lang="en-GB" sz="1200" dirty="0">
                <a:solidFill>
                  <a:schemeClr val="bg1">
                    <a:lumMod val="65000"/>
                  </a:schemeClr>
                </a:solidFill>
              </a:rPr>
              <a:t> / The White House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23</a:t>
            </a:fld>
            <a:endParaRPr lang="en-GB"/>
          </a:p>
        </p:txBody>
      </p:sp>
      <p:sp>
        <p:nvSpPr>
          <p:cNvPr id="5" name="Rounded Rectangle 6">
            <a:extLst>
              <a:ext uri="{FF2B5EF4-FFF2-40B4-BE49-F238E27FC236}">
                <a16:creationId xmlns:a16="http://schemas.microsoft.com/office/drawing/2014/main" id="{2EE38D93-DDAC-4077-B0A2-5C12DAD75661}"/>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51759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2112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Israeli Prime Minister Yitzhak Rabin, signer of the Oslo peace deal, assassinated by Jewish extremist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65000"/>
                  </a:schemeClr>
                </a:solidFill>
                <a:effectLst/>
              </a:rPr>
              <a:t>Photo: Yaakov Saar [CC BY-SA 3.0 (https://creativecommons.org/licenses/by-sa/3.0)]</a:t>
            </a:r>
          </a:p>
          <a:p>
            <a:endParaRPr lang="en-GB" sz="3200" dirty="0"/>
          </a:p>
        </p:txBody>
      </p:sp>
      <p:sp>
        <p:nvSpPr>
          <p:cNvPr id="4" name="Slide Number Placeholder 3"/>
          <p:cNvSpPr>
            <a:spLocks noGrp="1"/>
          </p:cNvSpPr>
          <p:nvPr>
            <p:ph type="sldNum" sz="quarter" idx="10"/>
          </p:nvPr>
        </p:nvSpPr>
        <p:spPr/>
        <p:txBody>
          <a:bodyPr/>
          <a:lstStyle/>
          <a:p>
            <a:fld id="{A2EE31A9-B8FA-47BB-B416-51271FB6B361}" type="slidenum">
              <a:rPr lang="en-GB" smtClean="0"/>
              <a:t>24</a:t>
            </a:fld>
            <a:endParaRPr lang="en-GB"/>
          </a:p>
        </p:txBody>
      </p:sp>
      <p:sp>
        <p:nvSpPr>
          <p:cNvPr id="5" name="Rounded Rectangle 6">
            <a:extLst>
              <a:ext uri="{FF2B5EF4-FFF2-40B4-BE49-F238E27FC236}">
                <a16:creationId xmlns:a16="http://schemas.microsoft.com/office/drawing/2014/main" id="{BAD81C7D-A130-49B2-B05E-1967DE6BA126}"/>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3276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Israel begins building a barrier in and around West Bank, often called “the wall”</a:t>
            </a:r>
          </a:p>
          <a:p>
            <a:endParaRPr lang="en-US" sz="1400" b="0" kern="1200" dirty="0">
              <a:solidFill>
                <a:schemeClr val="bg1">
                  <a:lumMod val="65000"/>
                </a:schemeClr>
              </a:solidFill>
              <a:effectLst/>
            </a:endParaRPr>
          </a:p>
          <a:p>
            <a:r>
              <a:rPr lang="en-US" sz="1400" b="0" kern="1200" dirty="0">
                <a:solidFill>
                  <a:schemeClr val="bg1">
                    <a:lumMod val="65000"/>
                  </a:schemeClr>
                </a:solidFill>
                <a:effectLst/>
              </a:rPr>
              <a:t>Photo- EAPPI | Video from Al-Jazeera: </a:t>
            </a:r>
            <a:r>
              <a:rPr lang="en-GB" sz="1200" b="0" i="0" kern="1200" dirty="0">
                <a:solidFill>
                  <a:schemeClr val="bg1">
                    <a:lumMod val="65000"/>
                  </a:schemeClr>
                </a:solidFill>
                <a:effectLst/>
              </a:rPr>
              <a:t>Israel's Wall: Security Or Apartheid? | Direct From With Dena </a:t>
            </a:r>
            <a:r>
              <a:rPr lang="en-GB" sz="1200" b="0" i="0" kern="1200" dirty="0" err="1">
                <a:solidFill>
                  <a:schemeClr val="bg1">
                    <a:lumMod val="65000"/>
                  </a:schemeClr>
                </a:solidFill>
                <a:effectLst/>
              </a:rPr>
              <a:t>Takruri</a:t>
            </a:r>
            <a:r>
              <a:rPr lang="en-GB" sz="1200" b="0" i="0" kern="1200" dirty="0">
                <a:solidFill>
                  <a:schemeClr val="bg1">
                    <a:lumMod val="65000"/>
                  </a:schemeClr>
                </a:solidFill>
                <a:effectLst/>
              </a:rPr>
              <a:t> - AJ+ | </a:t>
            </a:r>
            <a:r>
              <a:rPr lang="en-GB" sz="1400" b="0" kern="1200" dirty="0">
                <a:solidFill>
                  <a:schemeClr val="bg1">
                    <a:lumMod val="65000"/>
                  </a:schemeClr>
                </a:solidFill>
                <a:effectLst/>
              </a:rPr>
              <a:t>https://www.youtube.com/watch?v=PecEVGStsNw</a:t>
            </a:r>
          </a:p>
        </p:txBody>
      </p:sp>
      <p:sp>
        <p:nvSpPr>
          <p:cNvPr id="4" name="Slide Number Placeholder 3"/>
          <p:cNvSpPr>
            <a:spLocks noGrp="1"/>
          </p:cNvSpPr>
          <p:nvPr>
            <p:ph type="sldNum" sz="quarter" idx="10"/>
          </p:nvPr>
        </p:nvSpPr>
        <p:spPr/>
        <p:txBody>
          <a:bodyPr/>
          <a:lstStyle/>
          <a:p>
            <a:fld id="{A2EE31A9-B8FA-47BB-B416-51271FB6B361}" type="slidenum">
              <a:rPr lang="en-GB" smtClean="0"/>
              <a:t>25</a:t>
            </a:fld>
            <a:endParaRPr lang="en-GB"/>
          </a:p>
        </p:txBody>
      </p:sp>
      <p:sp>
        <p:nvSpPr>
          <p:cNvPr id="5" name="Rounded Rectangle 6">
            <a:extLst>
              <a:ext uri="{FF2B5EF4-FFF2-40B4-BE49-F238E27FC236}">
                <a16:creationId xmlns:a16="http://schemas.microsoft.com/office/drawing/2014/main" id="{C0E50F1F-C0A8-4ADF-9AEA-EEB6A2C052AE}"/>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3940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Second Intifada </a:t>
            </a:r>
          </a:p>
          <a:p>
            <a:r>
              <a:rPr lang="en-GB" kern="1200" dirty="0">
                <a:solidFill>
                  <a:schemeClr val="tx1"/>
                </a:solidFill>
                <a:effectLst/>
              </a:rPr>
              <a:t>or</a:t>
            </a:r>
            <a:r>
              <a:rPr lang="en-GB" sz="4000" kern="1200" dirty="0">
                <a:solidFill>
                  <a:schemeClr val="tx1"/>
                </a:solidFill>
                <a:effectLst/>
              </a:rPr>
              <a:t> </a:t>
            </a:r>
            <a:r>
              <a:rPr lang="en-GB" kern="1200" dirty="0">
                <a:solidFill>
                  <a:schemeClr val="tx1"/>
                </a:solidFill>
                <a:effectLst/>
              </a:rPr>
              <a:t>“shaking off” uprising by Palestinians opposing Israeli occupation.</a:t>
            </a:r>
          </a:p>
          <a:p>
            <a:r>
              <a:rPr lang="en-US" sz="1200" kern="1200" dirty="0">
                <a:solidFill>
                  <a:schemeClr val="bg1">
                    <a:lumMod val="65000"/>
                  </a:schemeClr>
                </a:solidFill>
                <a:effectLst/>
              </a:rPr>
              <a:t>Detaile</a:t>
            </a:r>
            <a:r>
              <a:rPr lang="en-US" sz="1200" kern="1200" baseline="0" dirty="0">
                <a:solidFill>
                  <a:schemeClr val="bg1">
                    <a:lumMod val="65000"/>
                  </a:schemeClr>
                </a:solidFill>
                <a:effectLst/>
              </a:rPr>
              <a:t>d Second Intifada timeline from BBC: </a:t>
            </a:r>
            <a:r>
              <a:rPr lang="en-GB" sz="1200" u="sng" dirty="0">
                <a:solidFill>
                  <a:schemeClr val="bg1">
                    <a:lumMod val="65000"/>
                  </a:schemeClr>
                </a:solidFill>
                <a:hlinkClick r:id="rId3">
                  <a:extLst>
                    <a:ext uri="{A12FA001-AC4F-418D-AE19-62706E023703}">
                      <ahyp:hlinkClr xmlns:ahyp="http://schemas.microsoft.com/office/drawing/2018/hyperlinkcolor" val="tx"/>
                    </a:ext>
                  </a:extLst>
                </a:hlinkClick>
              </a:rPr>
              <a:t>http://news.bbc.co.uk/1/hi/world/middle_east/3677206.stm</a:t>
            </a:r>
            <a:r>
              <a:rPr lang="en-GB" sz="1200" dirty="0">
                <a:solidFill>
                  <a:schemeClr val="bg1">
                    <a:lumMod val="65000"/>
                  </a:schemeClr>
                </a:solidFill>
              </a:rPr>
              <a:t> </a:t>
            </a:r>
          </a:p>
          <a:p>
            <a:r>
              <a:rPr lang="en-US" sz="1200" dirty="0">
                <a:solidFill>
                  <a:schemeClr val="bg1">
                    <a:lumMod val="65000"/>
                  </a:schemeClr>
                </a:solidFill>
              </a:rPr>
              <a:t>Video: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The second Palestinian intifada in brief</a:t>
            </a:r>
          </a:p>
          <a:p>
            <a:r>
              <a:rPr lang="en-GB" sz="1200" dirty="0">
                <a:solidFill>
                  <a:schemeClr val="bg1">
                    <a:lumMod val="65000"/>
                  </a:schemeClr>
                </a:solidFill>
              </a:rPr>
              <a:t>https://www.youtube.com/watch?v=WtfXjRI2AwU </a:t>
            </a:r>
          </a:p>
        </p:txBody>
      </p:sp>
      <p:sp>
        <p:nvSpPr>
          <p:cNvPr id="4" name="Slide Number Placeholder 3"/>
          <p:cNvSpPr>
            <a:spLocks noGrp="1"/>
          </p:cNvSpPr>
          <p:nvPr>
            <p:ph type="sldNum" sz="quarter" idx="10"/>
          </p:nvPr>
        </p:nvSpPr>
        <p:spPr/>
        <p:txBody>
          <a:bodyPr/>
          <a:lstStyle/>
          <a:p>
            <a:fld id="{A2EE31A9-B8FA-47BB-B416-51271FB6B361}" type="slidenum">
              <a:rPr lang="en-GB" smtClean="0"/>
              <a:t>26</a:t>
            </a:fld>
            <a:endParaRPr lang="en-GB"/>
          </a:p>
        </p:txBody>
      </p:sp>
      <p:sp>
        <p:nvSpPr>
          <p:cNvPr id="5" name="Rounded Rectangle 6">
            <a:extLst>
              <a:ext uri="{FF2B5EF4-FFF2-40B4-BE49-F238E27FC236}">
                <a16:creationId xmlns:a16="http://schemas.microsoft.com/office/drawing/2014/main" id="{CD1510E5-E8DC-4BF1-BCD4-532FB5C5D908}"/>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“Passover bombing” </a:t>
            </a:r>
            <a:r>
              <a:rPr lang="en-GB" kern="1200" dirty="0">
                <a:solidFill>
                  <a:schemeClr val="tx1"/>
                </a:solidFill>
                <a:effectLst/>
              </a:rPr>
              <a:t>during the second Intifada kills 30 Israelis</a:t>
            </a:r>
          </a:p>
          <a:p>
            <a:endParaRPr lang="en-GB" sz="1200" kern="1200" dirty="0">
              <a:solidFill>
                <a:schemeClr val="tx1"/>
              </a:solidFill>
              <a:effectLst/>
            </a:endParaRPr>
          </a:p>
          <a:p>
            <a:r>
              <a:rPr lang="en-GB" sz="1200" kern="1200" dirty="0">
                <a:solidFill>
                  <a:schemeClr val="tx1"/>
                </a:solidFill>
                <a:effectLst/>
              </a:rPr>
              <a:t>Park Hotel Avi1111 dr. </a:t>
            </a:r>
            <a:r>
              <a:rPr lang="en-GB" sz="1200" kern="1200" dirty="0" err="1">
                <a:solidFill>
                  <a:schemeClr val="tx1"/>
                </a:solidFill>
                <a:effectLst/>
              </a:rPr>
              <a:t>avishai</a:t>
            </a:r>
            <a:r>
              <a:rPr lang="en-GB" sz="1200" kern="1200" dirty="0">
                <a:solidFill>
                  <a:schemeClr val="tx1"/>
                </a:solidFill>
                <a:effectLst/>
              </a:rPr>
              <a:t> </a:t>
            </a:r>
            <a:r>
              <a:rPr lang="en-GB" sz="1200" kern="1200" dirty="0" err="1">
                <a:solidFill>
                  <a:schemeClr val="tx1"/>
                </a:solidFill>
                <a:effectLst/>
              </a:rPr>
              <a:t>teicher</a:t>
            </a:r>
            <a:r>
              <a:rPr lang="en-GB" sz="1200" kern="1200" dirty="0">
                <a:solidFill>
                  <a:schemeClr val="tx1"/>
                </a:solidFill>
                <a:effectLst/>
              </a:rPr>
              <a:t> [Attribution, GFDL (http://www.gnu.org/copyleft/fdl.html) or CC BY 3.0 (https://creativecommons.org/licenses/by/3.0)], from Wikimedia Commons</a:t>
            </a:r>
          </a:p>
          <a:p>
            <a:endParaRPr lang="en-US" sz="1200" kern="1200" dirty="0">
              <a:solidFill>
                <a:schemeClr val="tx1"/>
              </a:solidFill>
              <a:effectLst/>
            </a:endParaRPr>
          </a:p>
          <a:p>
            <a:r>
              <a:rPr lang="en-US" sz="1200" kern="1200" dirty="0">
                <a:solidFill>
                  <a:schemeClr val="tx1"/>
                </a:solidFill>
                <a:effectLst/>
              </a:rPr>
              <a:t>Video: </a:t>
            </a:r>
            <a:r>
              <a:rPr lang="en-GB" sz="1200" b="0" kern="1200" dirty="0">
                <a:solidFill>
                  <a:schemeClr val="tx1"/>
                </a:solidFill>
                <a:effectLst/>
              </a:rPr>
              <a:t>16th Anniversary of the Passover Massacre in Netanya, Israel</a:t>
            </a:r>
            <a:endParaRPr lang="en-US" sz="1200" kern="1200" dirty="0">
              <a:solidFill>
                <a:schemeClr val="tx1"/>
              </a:solidFill>
              <a:effectLst/>
            </a:endParaRPr>
          </a:p>
          <a:p>
            <a:r>
              <a:rPr lang="en-GB" sz="1200" dirty="0"/>
              <a:t>https://www.youtube.com/watch?v=GB3z1yTco7o</a:t>
            </a:r>
          </a:p>
        </p:txBody>
      </p:sp>
      <p:sp>
        <p:nvSpPr>
          <p:cNvPr id="4" name="Slide Number Placeholder 3"/>
          <p:cNvSpPr>
            <a:spLocks noGrp="1"/>
          </p:cNvSpPr>
          <p:nvPr>
            <p:ph type="sldNum" sz="quarter" idx="10"/>
          </p:nvPr>
        </p:nvSpPr>
        <p:spPr/>
        <p:txBody>
          <a:bodyPr/>
          <a:lstStyle/>
          <a:p>
            <a:fld id="{A2EE31A9-B8FA-47BB-B416-51271FB6B361}" type="slidenum">
              <a:rPr lang="en-GB" smtClean="0"/>
              <a:t>27</a:t>
            </a:fld>
            <a:endParaRPr lang="en-GB"/>
          </a:p>
        </p:txBody>
      </p:sp>
      <p:sp>
        <p:nvSpPr>
          <p:cNvPr id="5" name="Rounded Rectangle 6">
            <a:extLst>
              <a:ext uri="{FF2B5EF4-FFF2-40B4-BE49-F238E27FC236}">
                <a16:creationId xmlns:a16="http://schemas.microsoft.com/office/drawing/2014/main" id="{53C7E0EA-BA79-4935-8A32-FDAB8709C96F}"/>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7669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800" b="1" kern="1200" dirty="0">
                <a:solidFill>
                  <a:schemeClr val="tx1"/>
                </a:solidFill>
                <a:effectLst/>
              </a:rPr>
              <a:t>Palestinian family of five killed in a house demolition by Israeli forces.</a:t>
            </a:r>
            <a:endParaRPr lang="en-GB" sz="4800" kern="1200" dirty="0">
              <a:solidFill>
                <a:schemeClr val="tx1"/>
              </a:solidFill>
              <a:effectLst/>
            </a:endParaRPr>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28</a:t>
            </a:fld>
            <a:endParaRPr lang="en-GB"/>
          </a:p>
        </p:txBody>
      </p:sp>
      <p:sp>
        <p:nvSpPr>
          <p:cNvPr id="5" name="Rounded Rectangle 6">
            <a:extLst>
              <a:ext uri="{FF2B5EF4-FFF2-40B4-BE49-F238E27FC236}">
                <a16:creationId xmlns:a16="http://schemas.microsoft.com/office/drawing/2014/main" id="{CF34CAFC-2832-42F6-A26D-DAF12D923BBB}"/>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03227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b="1" kern="1200" dirty="0">
                <a:solidFill>
                  <a:schemeClr val="tx1"/>
                </a:solidFill>
                <a:effectLst/>
              </a:rPr>
              <a:t>Ecumenical Accompaniment Programme in Palestine &amp; Israel </a:t>
            </a:r>
            <a:r>
              <a:rPr lang="en-GB" sz="2800" kern="1200" dirty="0">
                <a:solidFill>
                  <a:schemeClr val="tx1"/>
                </a:solidFill>
                <a:effectLst/>
              </a:rPr>
              <a:t>started by the World Council of Churches to provide human rights observers in the West Bank.</a:t>
            </a:r>
            <a:endParaRPr lang="en-GB" sz="2800" dirty="0"/>
          </a:p>
        </p:txBody>
      </p:sp>
      <p:sp>
        <p:nvSpPr>
          <p:cNvPr id="4" name="Slide Number Placeholder 3"/>
          <p:cNvSpPr>
            <a:spLocks noGrp="1"/>
          </p:cNvSpPr>
          <p:nvPr>
            <p:ph type="sldNum" sz="quarter" idx="10"/>
          </p:nvPr>
        </p:nvSpPr>
        <p:spPr/>
        <p:txBody>
          <a:bodyPr/>
          <a:lstStyle/>
          <a:p>
            <a:fld id="{A2EE31A9-B8FA-47BB-B416-51271FB6B361}" type="slidenum">
              <a:rPr lang="en-GB" smtClean="0"/>
              <a:t>29</a:t>
            </a:fld>
            <a:endParaRPr lang="en-GB"/>
          </a:p>
        </p:txBody>
      </p:sp>
      <p:sp>
        <p:nvSpPr>
          <p:cNvPr id="5" name="Rounded Rectangle 6">
            <a:extLst>
              <a:ext uri="{FF2B5EF4-FFF2-40B4-BE49-F238E27FC236}">
                <a16:creationId xmlns:a16="http://schemas.microsoft.com/office/drawing/2014/main" id="{F2380992-33C6-4CB0-92B9-6CC5F9BB21C2}"/>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2691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37520"/>
          </a:xfrm>
          <a:noFill/>
        </p:spPr>
        <p:txBody>
          <a:bodyPr/>
          <a:lstStyle/>
          <a:p>
            <a:r>
              <a:rPr lang="en-GB" sz="3200" b="1" kern="1200" dirty="0">
                <a:solidFill>
                  <a:schemeClr val="tx1"/>
                </a:solidFill>
                <a:effectLst/>
              </a:rPr>
              <a:t>Jewish diaspora</a:t>
            </a:r>
            <a:r>
              <a:rPr lang="en-GB" sz="3200" b="0" kern="1200" baseline="0" dirty="0">
                <a:solidFill>
                  <a:schemeClr val="tx1"/>
                </a:solidFill>
                <a:effectLst/>
              </a:rPr>
              <a:t> under Roman Emperor Hadrian </a:t>
            </a:r>
            <a:r>
              <a:rPr lang="en-GB" sz="3200" b="0" baseline="0" dirty="0"/>
              <a:t>c</a:t>
            </a:r>
            <a:r>
              <a:rPr lang="en-GB" sz="3200" kern="1200" dirty="0">
                <a:solidFill>
                  <a:schemeClr val="tx1"/>
                </a:solidFill>
                <a:effectLst/>
              </a:rPr>
              <a:t>aused Jews to spread out across the world as refugees and migrants</a:t>
            </a:r>
          </a:p>
          <a:p>
            <a:pPr marL="171450" indent="-171450">
              <a:buFont typeface="Arial" panose="020B0604020202020204" pitchFamily="34" charset="0"/>
              <a:buChar char="•"/>
            </a:pPr>
            <a:r>
              <a:rPr lang="en-US" sz="1100" baseline="0" dirty="0">
                <a:solidFill>
                  <a:schemeClr val="bg1">
                    <a:lumMod val="65000"/>
                  </a:schemeClr>
                </a:solidFill>
              </a:rPr>
              <a:t>Photos: Jews enslaved by Romans and taken away by depicted on column of Titus | derivative work: </a:t>
            </a:r>
            <a:r>
              <a:rPr lang="en-US" sz="1100" baseline="0" dirty="0" err="1">
                <a:solidFill>
                  <a:schemeClr val="bg1">
                    <a:lumMod val="65000"/>
                  </a:schemeClr>
                </a:solidFill>
              </a:rPr>
              <a:t>Steerpike</a:t>
            </a:r>
            <a:r>
              <a:rPr lang="en-US" sz="1100" baseline="0" dirty="0">
                <a:solidFill>
                  <a:schemeClr val="bg1">
                    <a:lumMod val="65000"/>
                  </a:schemeClr>
                </a:solidFill>
              </a:rPr>
              <a:t> (talk)Arc_de_Triumph_copy.jpg: user: </a:t>
            </a:r>
            <a:r>
              <a:rPr lang="he-IL" sz="1100" baseline="0" dirty="0">
                <a:solidFill>
                  <a:schemeClr val="bg1">
                    <a:lumMod val="65000"/>
                  </a:schemeClr>
                </a:solidFill>
              </a:rPr>
              <a:t>בית השלום [</a:t>
            </a:r>
            <a:r>
              <a:rPr lang="en-US" sz="1100" baseline="0" dirty="0">
                <a:solidFill>
                  <a:schemeClr val="bg1">
                    <a:lumMod val="65000"/>
                  </a:schemeClr>
                </a:solidFill>
              </a:rPr>
              <a:t>CC BY 3.0 (https://creativecommons.org/licenses/by/3.0)], via Wikimedia Commons</a:t>
            </a:r>
          </a:p>
          <a:p>
            <a:pPr marL="171450" indent="-171450">
              <a:buFont typeface="Arial" panose="020B0604020202020204" pitchFamily="34" charset="0"/>
              <a:buChar char="•"/>
            </a:pPr>
            <a:r>
              <a:rPr lang="en-US" sz="1100" baseline="0" dirty="0">
                <a:solidFill>
                  <a:schemeClr val="bg1">
                    <a:lumMod val="65000"/>
                  </a:schemeClr>
                </a:solidFill>
              </a:rPr>
              <a:t>Photo: French Jews expelled in 1182 | </a:t>
            </a:r>
            <a:r>
              <a:rPr lang="en-GB" sz="1100" baseline="0" dirty="0">
                <a:solidFill>
                  <a:schemeClr val="bg1">
                    <a:lumMod val="65000"/>
                  </a:schemeClr>
                </a:solidFill>
              </a:rPr>
              <a:t> [Public domain or Public domain], via Wikimedia Commons</a:t>
            </a:r>
            <a:endParaRPr lang="en-US" sz="1100" baseline="0" dirty="0">
              <a:solidFill>
                <a:schemeClr val="bg1">
                  <a:lumMod val="65000"/>
                </a:schemeClr>
              </a:solidFill>
            </a:endParaRPr>
          </a:p>
          <a:p>
            <a:pPr marL="171450" indent="-171450">
              <a:buFont typeface="Arial" panose="020B0604020202020204" pitchFamily="34" charset="0"/>
              <a:buChar char="•"/>
            </a:pPr>
            <a:r>
              <a:rPr lang="en-US" sz="1100" baseline="0" dirty="0">
                <a:solidFill>
                  <a:schemeClr val="bg1">
                    <a:lumMod val="65000"/>
                  </a:schemeClr>
                </a:solidFill>
              </a:rPr>
              <a:t>Photo: European Jews arriving in New York in 1887 |  </a:t>
            </a:r>
            <a:r>
              <a:rPr lang="en-GB" sz="1100" baseline="0" dirty="0">
                <a:solidFill>
                  <a:schemeClr val="bg1">
                    <a:lumMod val="65000"/>
                  </a:schemeClr>
                </a:solidFill>
              </a:rPr>
              <a:t>Frank Leslie's illustrated newspaper, pp. 324-325. [Public domain], via Wikimedia Commons</a:t>
            </a:r>
          </a:p>
          <a:p>
            <a:pPr marL="171450" indent="-171450">
              <a:buFont typeface="Arial" panose="020B0604020202020204" pitchFamily="34" charset="0"/>
              <a:buChar char="•"/>
            </a:pPr>
            <a:r>
              <a:rPr lang="en-GB" sz="1100" baseline="0" dirty="0" err="1">
                <a:solidFill>
                  <a:schemeClr val="bg1">
                    <a:lumMod val="65000"/>
                  </a:schemeClr>
                </a:solidFill>
              </a:rPr>
              <a:t>Photo:The</a:t>
            </a:r>
            <a:r>
              <a:rPr lang="en-GB" sz="1100" baseline="0" dirty="0">
                <a:solidFill>
                  <a:schemeClr val="bg1">
                    <a:lumMod val="65000"/>
                  </a:schemeClr>
                </a:solidFill>
              </a:rPr>
              <a:t> Torah also tells of the Jews exiled in Egypt and Babylon</a:t>
            </a:r>
            <a:endParaRPr lang="en-GB" sz="11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3</a:t>
            </a:fld>
            <a:endParaRPr lang="en-GB"/>
          </a:p>
        </p:txBody>
      </p:sp>
      <p:sp>
        <p:nvSpPr>
          <p:cNvPr id="5" name="Rounded Rectangle 6">
            <a:extLst>
              <a:ext uri="{FF2B5EF4-FFF2-40B4-BE49-F238E27FC236}">
                <a16:creationId xmlns:a16="http://schemas.microsoft.com/office/drawing/2014/main" id="{ACB15485-9859-4EDE-9D96-7C2BA866B88E}"/>
              </a:ext>
            </a:extLst>
          </p:cNvPr>
          <p:cNvSpPr/>
          <p:nvPr/>
        </p:nvSpPr>
        <p:spPr>
          <a:xfrm>
            <a:off x="685800" y="805930"/>
            <a:ext cx="5486400" cy="33707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3806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Israel withdraws its settlements from occupied Gaza, although the area remains fenced in. </a:t>
            </a:r>
          </a:p>
        </p:txBody>
      </p:sp>
      <p:sp>
        <p:nvSpPr>
          <p:cNvPr id="4" name="Slide Number Placeholder 3"/>
          <p:cNvSpPr>
            <a:spLocks noGrp="1"/>
          </p:cNvSpPr>
          <p:nvPr>
            <p:ph type="sldNum" sz="quarter" idx="5"/>
          </p:nvPr>
        </p:nvSpPr>
        <p:spPr/>
        <p:txBody>
          <a:bodyPr/>
          <a:lstStyle/>
          <a:p>
            <a:fld id="{A2EE31A9-B8FA-47BB-B416-51271FB6B361}" type="slidenum">
              <a:rPr lang="en-GB" smtClean="0"/>
              <a:t>30</a:t>
            </a:fld>
            <a:endParaRPr lang="en-GB"/>
          </a:p>
        </p:txBody>
      </p:sp>
      <p:sp>
        <p:nvSpPr>
          <p:cNvPr id="5" name="Rounded Rectangle 6">
            <a:extLst>
              <a:ext uri="{FF2B5EF4-FFF2-40B4-BE49-F238E27FC236}">
                <a16:creationId xmlns:a16="http://schemas.microsoft.com/office/drawing/2014/main" id="{3B0C32EE-015E-4A56-82EE-0D919D4A9A9A}"/>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Dark Green</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52050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791728"/>
          </a:xfrm>
        </p:spPr>
        <p:txBody>
          <a:bodyPr/>
          <a:lstStyle/>
          <a:p>
            <a:r>
              <a:rPr lang="en-GB" b="1" kern="1200" dirty="0">
                <a:solidFill>
                  <a:schemeClr val="tx1"/>
                </a:solidFill>
                <a:effectLst/>
              </a:rPr>
              <a:t>Hamas, a group which uses violence against Israelis, elected in Gaza.</a:t>
            </a:r>
          </a:p>
          <a:p>
            <a:r>
              <a:rPr lang="en-US" sz="3200" b="0" kern="1200" dirty="0">
                <a:solidFill>
                  <a:schemeClr val="tx1"/>
                </a:solidFill>
                <a:effectLst/>
              </a:rPr>
              <a:t>Israel fights</a:t>
            </a:r>
            <a:r>
              <a:rPr lang="en-US" sz="3200" b="0" kern="1200" baseline="0" dirty="0">
                <a:solidFill>
                  <a:schemeClr val="tx1"/>
                </a:solidFill>
                <a:effectLst/>
              </a:rPr>
              <a:t> wars against Hamas in Gaza and </a:t>
            </a:r>
            <a:r>
              <a:rPr lang="en-US" sz="3200" b="0" kern="1200" baseline="0" dirty="0" err="1">
                <a:solidFill>
                  <a:schemeClr val="tx1"/>
                </a:solidFill>
                <a:effectLst/>
              </a:rPr>
              <a:t>Hezbullah</a:t>
            </a:r>
            <a:r>
              <a:rPr lang="en-US" sz="3200" b="0" kern="1200" baseline="0" dirty="0">
                <a:solidFill>
                  <a:schemeClr val="tx1"/>
                </a:solidFill>
                <a:effectLst/>
              </a:rPr>
              <a:t> in Lebanon.</a:t>
            </a:r>
          </a:p>
          <a:p>
            <a:r>
              <a:rPr lang="en-US" sz="1200" b="0" dirty="0">
                <a:solidFill>
                  <a:schemeClr val="bg1">
                    <a:lumMod val="65000"/>
                  </a:schemeClr>
                </a:solidFill>
              </a:rPr>
              <a:t>This picture of an Hamas rally is actually from Ramallah, not Gaza.</a:t>
            </a:r>
          </a:p>
          <a:p>
            <a:r>
              <a:rPr lang="en-GB" sz="1200" b="0" dirty="0" err="1">
                <a:solidFill>
                  <a:schemeClr val="bg1">
                    <a:lumMod val="65000"/>
                  </a:schemeClr>
                </a:solidFill>
              </a:rPr>
              <a:t>Hoheit</a:t>
            </a:r>
            <a:r>
              <a:rPr lang="en-GB" sz="1200" b="0" dirty="0">
                <a:solidFill>
                  <a:schemeClr val="bg1">
                    <a:lumMod val="65000"/>
                  </a:schemeClr>
                </a:solidFill>
              </a:rPr>
              <a:t> (Â¿!) [CC BY-SA 2.0 de (https://creativecommons.org/licenses/by-sa/2.0/de/deed.en)],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31</a:t>
            </a:fld>
            <a:endParaRPr lang="en-GB" dirty="0"/>
          </a:p>
        </p:txBody>
      </p:sp>
      <p:sp>
        <p:nvSpPr>
          <p:cNvPr id="5" name="Rounded Rectangle 6">
            <a:extLst>
              <a:ext uri="{FF2B5EF4-FFF2-40B4-BE49-F238E27FC236}">
                <a16:creationId xmlns:a16="http://schemas.microsoft.com/office/drawing/2014/main" id="{9A413FE0-FADB-4E17-BCE7-1BB1F47A13C7}"/>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89517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Israel continually blockades the Gaza Strip </a:t>
            </a:r>
            <a:r>
              <a:rPr lang="en-GB" sz="4000" kern="1200" dirty="0">
                <a:solidFill>
                  <a:schemeClr val="tx1"/>
                </a:solidFill>
                <a:effectLst/>
              </a:rPr>
              <a:t>and conducts several bombing campaigns</a:t>
            </a:r>
          </a:p>
          <a:p>
            <a:endParaRPr lang="en-GB" sz="1000" dirty="0"/>
          </a:p>
          <a:p>
            <a:r>
              <a:rPr lang="en-GB" sz="1000" dirty="0">
                <a:solidFill>
                  <a:schemeClr val="bg1">
                    <a:lumMod val="65000"/>
                  </a:schemeClr>
                </a:solidFill>
              </a:rPr>
              <a:t>Photo: IDF Spokesperson Unit [CC BY 2.0 (https://creativecommons.org/licenses/by/2.0)],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32</a:t>
            </a:fld>
            <a:endParaRPr lang="en-GB"/>
          </a:p>
        </p:txBody>
      </p:sp>
      <p:sp>
        <p:nvSpPr>
          <p:cNvPr id="5" name="Rounded Rectangle 6">
            <a:extLst>
              <a:ext uri="{FF2B5EF4-FFF2-40B4-BE49-F238E27FC236}">
                <a16:creationId xmlns:a16="http://schemas.microsoft.com/office/drawing/2014/main" id="{905FDBBF-096F-4949-AF59-BB0098CFFD41}"/>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59436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kern="1200" dirty="0">
                <a:solidFill>
                  <a:schemeClr val="tx1"/>
                </a:solidFill>
                <a:effectLst/>
              </a:rPr>
              <a:t>Sweden becomes one of 136 countries to recognise Palestine as a nation state. </a:t>
            </a:r>
            <a:r>
              <a:rPr lang="en-US" kern="1200" dirty="0">
                <a:solidFill>
                  <a:schemeClr val="tx1"/>
                </a:solidFill>
                <a:effectLst/>
              </a:rPr>
              <a:t>The UK still does not </a:t>
            </a:r>
            <a:r>
              <a:rPr lang="en-US" kern="1200" dirty="0" err="1">
                <a:solidFill>
                  <a:schemeClr val="tx1"/>
                </a:solidFill>
                <a:effectLst/>
              </a:rPr>
              <a:t>recognise</a:t>
            </a:r>
            <a:r>
              <a:rPr lang="en-US" kern="1200" baseline="0" dirty="0">
                <a:solidFill>
                  <a:schemeClr val="tx1"/>
                </a:solidFill>
                <a:effectLst/>
              </a:rPr>
              <a:t> Palestine.</a:t>
            </a:r>
            <a:endParaRPr lang="en-GB" sz="8000" dirty="0"/>
          </a:p>
        </p:txBody>
      </p:sp>
      <p:sp>
        <p:nvSpPr>
          <p:cNvPr id="4" name="Slide Number Placeholder 3"/>
          <p:cNvSpPr>
            <a:spLocks noGrp="1"/>
          </p:cNvSpPr>
          <p:nvPr>
            <p:ph type="sldNum" sz="quarter" idx="10"/>
          </p:nvPr>
        </p:nvSpPr>
        <p:spPr/>
        <p:txBody>
          <a:bodyPr/>
          <a:lstStyle/>
          <a:p>
            <a:fld id="{A2EE31A9-B8FA-47BB-B416-51271FB6B361}" type="slidenum">
              <a:rPr lang="en-GB" smtClean="0"/>
              <a:t>33</a:t>
            </a:fld>
            <a:endParaRPr lang="en-GB"/>
          </a:p>
        </p:txBody>
      </p:sp>
      <p:sp>
        <p:nvSpPr>
          <p:cNvPr id="5" name="Rounded Rectangle 6">
            <a:extLst>
              <a:ext uri="{FF2B5EF4-FFF2-40B4-BE49-F238E27FC236}">
                <a16:creationId xmlns:a16="http://schemas.microsoft.com/office/drawing/2014/main" id="{6EDCA258-AB3E-4505-9807-5A5DBA2F2961}"/>
              </a:ext>
            </a:extLst>
          </p:cNvPr>
          <p:cNvSpPr/>
          <p:nvPr/>
        </p:nvSpPr>
        <p:spPr>
          <a:xfrm>
            <a:off x="685800" y="805930"/>
            <a:ext cx="5486400" cy="33707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3492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kern="1200" dirty="0">
                <a:solidFill>
                  <a:schemeClr val="tx1"/>
                </a:solidFill>
                <a:effectLst/>
              </a:rPr>
              <a:t>President Donald Trump changed USA policy, </a:t>
            </a:r>
            <a:r>
              <a:rPr lang="en-GB" sz="3200" b="1" kern="1200" dirty="0">
                <a:solidFill>
                  <a:schemeClr val="tx1"/>
                </a:solidFill>
                <a:effectLst/>
              </a:rPr>
              <a:t>recognising Jerusalem </a:t>
            </a:r>
            <a:r>
              <a:rPr lang="en-GB" sz="3200" kern="1200" dirty="0">
                <a:solidFill>
                  <a:schemeClr val="tx1"/>
                </a:solidFill>
                <a:effectLst/>
              </a:rPr>
              <a:t>as Israel’s capital. Palestinians who see East Jerusalem as their capital were enraged.</a:t>
            </a:r>
            <a:endParaRPr lang="en-GB" sz="7200" dirty="0"/>
          </a:p>
        </p:txBody>
      </p:sp>
      <p:sp>
        <p:nvSpPr>
          <p:cNvPr id="4" name="Slide Number Placeholder 3"/>
          <p:cNvSpPr>
            <a:spLocks noGrp="1"/>
          </p:cNvSpPr>
          <p:nvPr>
            <p:ph type="sldNum" sz="quarter" idx="10"/>
          </p:nvPr>
        </p:nvSpPr>
        <p:spPr/>
        <p:txBody>
          <a:bodyPr/>
          <a:lstStyle/>
          <a:p>
            <a:fld id="{A2EE31A9-B8FA-47BB-B416-51271FB6B361}" type="slidenum">
              <a:rPr lang="en-GB" smtClean="0"/>
              <a:t>34</a:t>
            </a:fld>
            <a:endParaRPr lang="en-GB"/>
          </a:p>
        </p:txBody>
      </p:sp>
      <p:sp>
        <p:nvSpPr>
          <p:cNvPr id="5" name="Rounded Rectangle 6">
            <a:extLst>
              <a:ext uri="{FF2B5EF4-FFF2-40B4-BE49-F238E27FC236}">
                <a16:creationId xmlns:a16="http://schemas.microsoft.com/office/drawing/2014/main" id="{2EAA484B-497E-4DAE-B162-FFE7FA06DFE2}"/>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96445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The Great March of Return</a:t>
            </a:r>
          </a:p>
          <a:p>
            <a:r>
              <a:rPr lang="en-US" sz="2600" kern="1200" dirty="0">
                <a:solidFill>
                  <a:schemeClr val="tx1"/>
                </a:solidFill>
                <a:effectLst/>
              </a:rPr>
              <a:t>saw</a:t>
            </a:r>
            <a:r>
              <a:rPr lang="en-US" sz="2600" kern="1200" baseline="0" dirty="0">
                <a:solidFill>
                  <a:schemeClr val="tx1"/>
                </a:solidFill>
                <a:effectLst/>
              </a:rPr>
              <a:t> 6 weeks of largely nonviolent protest by Palestinians in Gaza, opposed to the blockade of Palestinian territory and calling for refugees right to return. 150 Palestinians were killed by Israeli forces.</a:t>
            </a:r>
          </a:p>
          <a:p>
            <a:r>
              <a:rPr lang="en-US" sz="1200" kern="1200" baseline="0" dirty="0">
                <a:solidFill>
                  <a:schemeClr val="bg1">
                    <a:lumMod val="65000"/>
                  </a:schemeClr>
                </a:solidFill>
                <a:effectLst/>
              </a:rPr>
              <a:t>Image from Active Stills</a:t>
            </a:r>
            <a:endParaRPr lang="en-GB"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35</a:t>
            </a:fld>
            <a:endParaRPr lang="en-GB" dirty="0"/>
          </a:p>
        </p:txBody>
      </p:sp>
      <p:sp>
        <p:nvSpPr>
          <p:cNvPr id="5" name="Rounded Rectangle 6">
            <a:extLst>
              <a:ext uri="{FF2B5EF4-FFF2-40B4-BE49-F238E27FC236}">
                <a16:creationId xmlns:a16="http://schemas.microsoft.com/office/drawing/2014/main" id="{4C2255F1-5293-4D6D-8004-A74081FFD9F5}"/>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45453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correct order of the timeline, although it is best viewed on computer.</a:t>
            </a:r>
          </a:p>
        </p:txBody>
      </p:sp>
      <p:sp>
        <p:nvSpPr>
          <p:cNvPr id="4" name="Slide Number Placeholder 3"/>
          <p:cNvSpPr>
            <a:spLocks noGrp="1"/>
          </p:cNvSpPr>
          <p:nvPr>
            <p:ph type="sldNum" sz="quarter" idx="5"/>
          </p:nvPr>
        </p:nvSpPr>
        <p:spPr/>
        <p:txBody>
          <a:bodyPr/>
          <a:lstStyle/>
          <a:p>
            <a:fld id="{A2EE31A9-B8FA-47BB-B416-51271FB6B361}" type="slidenum">
              <a:rPr lang="en-GB" smtClean="0"/>
              <a:t>36</a:t>
            </a:fld>
            <a:endParaRPr lang="en-GB"/>
          </a:p>
        </p:txBody>
      </p:sp>
    </p:spTree>
    <p:extLst>
      <p:ext uri="{BB962C8B-B14F-4D97-AF65-F5344CB8AC3E}">
        <p14:creationId xmlns:p14="http://schemas.microsoft.com/office/powerpoint/2010/main" val="3587933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First Crusaders, </a:t>
            </a:r>
            <a:r>
              <a:rPr lang="en-GB" kern="1200" dirty="0">
                <a:solidFill>
                  <a:schemeClr val="tx1"/>
                </a:solidFill>
                <a:effectLst/>
              </a:rPr>
              <a:t>Christian</a:t>
            </a:r>
            <a:r>
              <a:rPr lang="en-GB" kern="1200" baseline="0" dirty="0">
                <a:solidFill>
                  <a:schemeClr val="tx1"/>
                </a:solidFill>
                <a:effectLst/>
              </a:rPr>
              <a:t>s from Europe,</a:t>
            </a:r>
            <a:r>
              <a:rPr lang="en-GB" kern="1200" dirty="0">
                <a:solidFill>
                  <a:schemeClr val="tx1"/>
                </a:solidFill>
                <a:effectLst/>
              </a:rPr>
              <a:t> took Jerusalem and massacred the mostly Muslim inhabitants.</a:t>
            </a:r>
          </a:p>
          <a:p>
            <a:endParaRPr lang="en-GB" sz="1200" dirty="0">
              <a:solidFill>
                <a:schemeClr val="bg1">
                  <a:lumMod val="65000"/>
                </a:schemeClr>
              </a:solidFill>
            </a:endParaRPr>
          </a:p>
          <a:p>
            <a:r>
              <a:rPr lang="en-GB" sz="1200" kern="1200" dirty="0">
                <a:solidFill>
                  <a:schemeClr val="bg1">
                    <a:lumMod val="65000"/>
                  </a:schemeClr>
                </a:solidFill>
                <a:effectLst/>
              </a:rPr>
              <a:t>Photo: Émile </a:t>
            </a:r>
            <a:r>
              <a:rPr lang="en-GB" sz="1200" kern="1200" dirty="0" err="1">
                <a:solidFill>
                  <a:schemeClr val="bg1">
                    <a:lumMod val="65000"/>
                  </a:schemeClr>
                </a:solidFill>
                <a:effectLst/>
              </a:rPr>
              <a:t>Signol</a:t>
            </a:r>
            <a:r>
              <a:rPr lang="en-GB" sz="1200" kern="1200" dirty="0">
                <a:solidFill>
                  <a:schemeClr val="bg1">
                    <a:lumMod val="65000"/>
                  </a:schemeClr>
                </a:solidFill>
                <a:effectLst/>
              </a:rPr>
              <a:t> [Public domain] via Wikimedia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bg1">
                    <a:lumMod val="65000"/>
                  </a:schemeClr>
                </a:solidFill>
                <a:effectLst/>
              </a:rPr>
              <a:t>Video: </a:t>
            </a:r>
            <a:r>
              <a:rPr lang="en-GB" sz="1200" b="0" i="0" kern="1200" dirty="0">
                <a:solidFill>
                  <a:schemeClr val="bg1">
                    <a:lumMod val="65000"/>
                  </a:schemeClr>
                </a:solidFill>
                <a:effectLst/>
              </a:rPr>
              <a:t>Europe: The First Crusade - On to Jerusalem - Extra History - #6</a:t>
            </a:r>
          </a:p>
          <a:p>
            <a:r>
              <a:rPr lang="en-US" sz="1200" kern="1200" dirty="0">
                <a:solidFill>
                  <a:schemeClr val="bg1">
                    <a:lumMod val="65000"/>
                  </a:schemeClr>
                </a:solidFill>
                <a:effectLst/>
              </a:rPr>
              <a:t>https://youtu.be/oyYGLoo3bj0?t=449</a:t>
            </a:r>
            <a:endParaRPr lang="en-GB" sz="1200" kern="1200" dirty="0">
              <a:solidFill>
                <a:schemeClr val="bg1">
                  <a:lumMod val="65000"/>
                </a:schemeClr>
              </a:solidFill>
              <a:effectLst/>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4</a:t>
            </a:fld>
            <a:endParaRPr lang="en-GB"/>
          </a:p>
        </p:txBody>
      </p:sp>
      <p:sp>
        <p:nvSpPr>
          <p:cNvPr id="5" name="Rounded Rectangle 6">
            <a:extLst>
              <a:ext uri="{FF2B5EF4-FFF2-40B4-BE49-F238E27FC236}">
                <a16:creationId xmlns:a16="http://schemas.microsoft.com/office/drawing/2014/main" id="{D585534E-138D-420F-B85F-1EB5CEEA6EDA}"/>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2784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77393"/>
          </a:xfrm>
        </p:spPr>
        <p:txBody>
          <a:bodyPr/>
          <a:lstStyle/>
          <a:p>
            <a:r>
              <a:rPr lang="en-GB" sz="3200" b="1" kern="1200" dirty="0">
                <a:solidFill>
                  <a:schemeClr val="tx1"/>
                </a:solidFill>
                <a:effectLst/>
              </a:rPr>
              <a:t>Saladin leads</a:t>
            </a:r>
            <a:r>
              <a:rPr lang="en-GB" sz="3200" b="1" kern="1200" baseline="0" dirty="0">
                <a:solidFill>
                  <a:schemeClr val="tx1"/>
                </a:solidFill>
                <a:effectLst/>
              </a:rPr>
              <a:t> Muslims to defeat the Crusaders and capture Jerusalem.</a:t>
            </a:r>
          </a:p>
          <a:p>
            <a:r>
              <a:rPr lang="en-US" sz="2400" b="0" kern="1200" baseline="0" dirty="0">
                <a:solidFill>
                  <a:schemeClr val="tx1"/>
                </a:solidFill>
                <a:effectLst/>
              </a:rPr>
              <a:t>There were more Christian crusades but they never retook Jerusalem. Saladin allowed Christians to stay and invited Jews to return to the city.</a:t>
            </a:r>
          </a:p>
          <a:p>
            <a:r>
              <a:rPr lang="en-GB" sz="1100" kern="1200" dirty="0">
                <a:solidFill>
                  <a:schemeClr val="bg1">
                    <a:lumMod val="65000"/>
                  </a:schemeClr>
                </a:solidFill>
                <a:effectLst/>
              </a:rPr>
              <a:t>Photo: Statue of Saladin</a:t>
            </a:r>
            <a:r>
              <a:rPr lang="en-GB" sz="1100" kern="1200" baseline="0" dirty="0">
                <a:solidFill>
                  <a:schemeClr val="bg1">
                    <a:lumMod val="65000"/>
                  </a:schemeClr>
                </a:solidFill>
                <a:effectLst/>
              </a:rPr>
              <a:t> in Jerusalem. </a:t>
            </a:r>
            <a:r>
              <a:rPr lang="en-GB" sz="1100" kern="1200" dirty="0" err="1">
                <a:solidFill>
                  <a:schemeClr val="bg1">
                    <a:lumMod val="65000"/>
                  </a:schemeClr>
                </a:solidFill>
                <a:effectLst/>
              </a:rPr>
              <a:t>User:Djampa</a:t>
            </a:r>
            <a:r>
              <a:rPr lang="en-GB" sz="1100" kern="1200" dirty="0">
                <a:solidFill>
                  <a:schemeClr val="bg1">
                    <a:lumMod val="65000"/>
                  </a:schemeClr>
                </a:solidFill>
                <a:effectLst/>
              </a:rPr>
              <a:t> CC BY-SA 4.0 (https://creativecommons.org/licenses/by-sa/4.0)],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i="0" kern="1200" dirty="0">
                <a:solidFill>
                  <a:schemeClr val="bg1">
                    <a:lumMod val="65000"/>
                  </a:schemeClr>
                </a:solidFill>
                <a:effectLst/>
              </a:rPr>
              <a:t>Video:</a:t>
            </a:r>
            <a:r>
              <a:rPr lang="en-GB" sz="1100" b="0" i="0" kern="1200" baseline="0" dirty="0">
                <a:solidFill>
                  <a:schemeClr val="bg1">
                    <a:lumMod val="65000"/>
                  </a:schemeClr>
                </a:solidFill>
                <a:effectLst/>
              </a:rPr>
              <a:t> “</a:t>
            </a:r>
            <a:r>
              <a:rPr lang="en-GB" sz="1100" b="0" i="0" kern="1200" dirty="0">
                <a:solidFill>
                  <a:schemeClr val="bg1">
                    <a:lumMod val="65000"/>
                  </a:schemeClr>
                </a:solidFill>
                <a:effectLst/>
              </a:rPr>
              <a:t>best scene of the kingdom of heaven” | </a:t>
            </a:r>
            <a:r>
              <a:rPr lang="en-US" sz="1100" b="0" i="0" kern="1200" dirty="0">
                <a:solidFill>
                  <a:schemeClr val="bg1">
                    <a:lumMod val="65000"/>
                  </a:schemeClr>
                </a:solidFill>
                <a:effectLst/>
              </a:rPr>
              <a:t>This</a:t>
            </a:r>
            <a:r>
              <a:rPr lang="en-US" sz="1100" b="0" i="0" kern="1200" baseline="0" dirty="0">
                <a:solidFill>
                  <a:schemeClr val="bg1">
                    <a:lumMod val="65000"/>
                  </a:schemeClr>
                </a:solidFill>
                <a:effectLst/>
              </a:rPr>
              <a:t> is a fictionalization, but Saladin did spare the people of Jerusalem when the city surrendered, and Christian and Jews were able to live and worship there.</a:t>
            </a:r>
            <a:r>
              <a:rPr lang="en-GB" sz="1100" baseline="0" dirty="0">
                <a:solidFill>
                  <a:schemeClr val="bg1">
                    <a:lumMod val="65000"/>
                  </a:schemeClr>
                </a:solidFill>
              </a:rPr>
              <a:t> | </a:t>
            </a:r>
            <a:r>
              <a:rPr lang="en-GB" sz="1100" kern="1200" dirty="0">
                <a:solidFill>
                  <a:schemeClr val="bg1">
                    <a:lumMod val="65000"/>
                  </a:schemeClr>
                </a:solidFill>
                <a:effectLst/>
              </a:rPr>
              <a:t>https://www.youtube.com/watch?v=ThBOw3ja6hU</a:t>
            </a:r>
          </a:p>
        </p:txBody>
      </p:sp>
      <p:sp>
        <p:nvSpPr>
          <p:cNvPr id="4" name="Slide Number Placeholder 3"/>
          <p:cNvSpPr>
            <a:spLocks noGrp="1"/>
          </p:cNvSpPr>
          <p:nvPr>
            <p:ph type="sldNum" sz="quarter" idx="10"/>
          </p:nvPr>
        </p:nvSpPr>
        <p:spPr/>
        <p:txBody>
          <a:bodyPr/>
          <a:lstStyle/>
          <a:p>
            <a:fld id="{A2EE31A9-B8FA-47BB-B416-51271FB6B361}" type="slidenum">
              <a:rPr lang="en-GB" smtClean="0"/>
              <a:t>5</a:t>
            </a:fld>
            <a:endParaRPr lang="en-GB"/>
          </a:p>
        </p:txBody>
      </p:sp>
      <p:sp>
        <p:nvSpPr>
          <p:cNvPr id="5" name="Rounded Rectangle 6">
            <a:extLst>
              <a:ext uri="{FF2B5EF4-FFF2-40B4-BE49-F238E27FC236}">
                <a16:creationId xmlns:a16="http://schemas.microsoft.com/office/drawing/2014/main" id="{B8BE66D7-8755-4635-8D41-A14DE12F83E3}"/>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3334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kern="1200" dirty="0">
                <a:solidFill>
                  <a:schemeClr val="tx1"/>
                </a:solidFill>
                <a:effectLst/>
              </a:rPr>
              <a:t>The </a:t>
            </a:r>
            <a:r>
              <a:rPr lang="en-GB" b="1" kern="1200" dirty="0">
                <a:solidFill>
                  <a:schemeClr val="tx1"/>
                </a:solidFill>
                <a:effectLst/>
              </a:rPr>
              <a:t>Ottoman Empire, </a:t>
            </a:r>
            <a:r>
              <a:rPr lang="en-GB" dirty="0"/>
              <a:t>based in what is now Turkey, </a:t>
            </a:r>
            <a:r>
              <a:rPr lang="en-GB" kern="1200" dirty="0">
                <a:solidFill>
                  <a:schemeClr val="tx1"/>
                </a:solidFill>
                <a:effectLst/>
              </a:rPr>
              <a:t>ruled Palestine as one of many provinces</a:t>
            </a:r>
          </a:p>
          <a:p>
            <a:endParaRPr lang="en-GB" sz="1200" kern="1200" dirty="0">
              <a:solidFill>
                <a:schemeClr val="tx1"/>
              </a:solidFill>
              <a:effectLst/>
            </a:endParaRPr>
          </a:p>
          <a:p>
            <a:r>
              <a:rPr lang="en-GB" sz="1200" kern="1200" dirty="0">
                <a:solidFill>
                  <a:schemeClr val="bg1">
                    <a:lumMod val="65000"/>
                  </a:schemeClr>
                </a:solidFill>
                <a:effectLst/>
              </a:rPr>
              <a:t>Photo: </a:t>
            </a:r>
            <a:r>
              <a:rPr lang="en-GB" sz="1200" kern="1200" dirty="0" err="1">
                <a:solidFill>
                  <a:schemeClr val="bg1">
                    <a:lumMod val="65000"/>
                  </a:schemeClr>
                </a:solidFill>
                <a:effectLst/>
              </a:rPr>
              <a:t>Zapotocny</a:t>
            </a:r>
            <a:r>
              <a:rPr lang="en-GB" sz="1200" kern="1200" dirty="0">
                <a:solidFill>
                  <a:schemeClr val="bg1">
                    <a:lumMod val="65000"/>
                  </a:schemeClr>
                </a:solidFill>
                <a:effectLst/>
              </a:rPr>
              <a:t> [CC BY-SA 4.0 (https://creativecommons.org/licenses/by-sa/4.0)], from Wikimedia Commons</a:t>
            </a:r>
          </a:p>
          <a:p>
            <a:endParaRPr lang="en-GB" sz="4000" kern="1200" dirty="0">
              <a:solidFill>
                <a:schemeClr val="tx1"/>
              </a:solidFill>
              <a:effectLst/>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6</a:t>
            </a:fld>
            <a:endParaRPr lang="en-GB"/>
          </a:p>
        </p:txBody>
      </p:sp>
      <p:sp>
        <p:nvSpPr>
          <p:cNvPr id="5" name="Rounded Rectangle 6">
            <a:extLst>
              <a:ext uri="{FF2B5EF4-FFF2-40B4-BE49-F238E27FC236}">
                <a16:creationId xmlns:a16="http://schemas.microsoft.com/office/drawing/2014/main" id="{E88FAC50-64E8-401F-A05F-149C6B7C0AF0}"/>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1135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b="1" kern="1200" dirty="0">
                <a:solidFill>
                  <a:schemeClr val="tx1"/>
                </a:solidFill>
                <a:effectLst/>
              </a:rPr>
              <a:t>“Balfour Declaration”:</a:t>
            </a:r>
            <a:endParaRPr lang="en-GB" sz="3200" b="1" kern="1200" dirty="0">
              <a:solidFill>
                <a:schemeClr val="tx1"/>
              </a:solidFill>
              <a:effectLst/>
            </a:endParaRPr>
          </a:p>
          <a:p>
            <a:r>
              <a:rPr lang="en-GB" sz="3200" kern="1200" dirty="0">
                <a:solidFill>
                  <a:schemeClr val="tx1"/>
                </a:solidFill>
                <a:effectLst/>
              </a:rPr>
              <a:t>Britain’s Lord Balfour promised a Jewish homeland in Palestine. Meanwhile Arabs in fought alongside the British to free themselves from Ottoman rule.</a:t>
            </a:r>
          </a:p>
        </p:txBody>
      </p:sp>
      <p:sp>
        <p:nvSpPr>
          <p:cNvPr id="4" name="Slide Number Placeholder 3"/>
          <p:cNvSpPr>
            <a:spLocks noGrp="1"/>
          </p:cNvSpPr>
          <p:nvPr>
            <p:ph type="sldNum" sz="quarter" idx="10"/>
          </p:nvPr>
        </p:nvSpPr>
        <p:spPr/>
        <p:txBody>
          <a:bodyPr/>
          <a:lstStyle/>
          <a:p>
            <a:fld id="{A2EE31A9-B8FA-47BB-B416-51271FB6B361}" type="slidenum">
              <a:rPr lang="en-GB" smtClean="0"/>
              <a:t>7</a:t>
            </a:fld>
            <a:endParaRPr lang="en-GB"/>
          </a:p>
        </p:txBody>
      </p:sp>
      <p:sp>
        <p:nvSpPr>
          <p:cNvPr id="5" name="Rounded Rectangle 6">
            <a:extLst>
              <a:ext uri="{FF2B5EF4-FFF2-40B4-BE49-F238E27FC236}">
                <a16:creationId xmlns:a16="http://schemas.microsoft.com/office/drawing/2014/main" id="{C6169001-3068-4E02-888B-9084AE57B331}"/>
              </a:ext>
            </a:extLst>
          </p:cNvPr>
          <p:cNvSpPr/>
          <p:nvPr/>
        </p:nvSpPr>
        <p:spPr>
          <a:xfrm>
            <a:off x="685800" y="805930"/>
            <a:ext cx="5486400" cy="3370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4786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338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kern="1200" dirty="0">
                <a:solidFill>
                  <a:schemeClr val="tx1"/>
                </a:solidFill>
                <a:effectLst/>
              </a:rPr>
              <a:t>British Mandate</a:t>
            </a:r>
            <a:endParaRPr lang="en-GB" sz="2800" b="1"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kern="1200" dirty="0">
                <a:solidFill>
                  <a:schemeClr val="tx1"/>
                </a:solidFill>
                <a:effectLst/>
              </a:rPr>
              <a:t>Having defeated the Ottoman Empire with Arab help in World War I, Britain controls Palestine under a League of Nations mandate. Jewish immigration grows in this time.</a:t>
            </a:r>
          </a:p>
          <a:p>
            <a:r>
              <a:rPr lang="en-GB" sz="1000" b="0" i="0" kern="1200" dirty="0">
                <a:solidFill>
                  <a:schemeClr val="bg1">
                    <a:lumMod val="65000"/>
                  </a:schemeClr>
                </a:solidFill>
                <a:effectLst/>
                <a:latin typeface="Arial" panose="020B0604020202020204" pitchFamily="34" charset="0"/>
                <a:ea typeface="+mn-ea"/>
                <a:cs typeface="Arial" panose="020B0604020202020204" pitchFamily="34" charset="0"/>
              </a:rPr>
              <a:t>Photo: The arrival of Sir Herbert Samuel. From left to right: </a:t>
            </a:r>
            <a:r>
              <a:rPr lang="en-GB" sz="10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3" tooltip="T. E. Lawrence">
                  <a:extLst>
                    <a:ext uri="{A12FA001-AC4F-418D-AE19-62706E023703}">
                      <ahyp:hlinkClr xmlns:ahyp="http://schemas.microsoft.com/office/drawing/2018/hyperlinkcolor" val="tx"/>
                    </a:ext>
                  </a:extLst>
                </a:hlinkClick>
              </a:rPr>
              <a:t>T. E. Lawrence</a:t>
            </a:r>
            <a:r>
              <a:rPr lang="en-GB" sz="10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0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4" tooltip="Abdullah I of Jordan">
                  <a:extLst>
                    <a:ext uri="{A12FA001-AC4F-418D-AE19-62706E023703}">
                      <ahyp:hlinkClr xmlns:ahyp="http://schemas.microsoft.com/office/drawing/2018/hyperlinkcolor" val="tx"/>
                    </a:ext>
                  </a:extLst>
                </a:hlinkClick>
              </a:rPr>
              <a:t>Emir Abdullah</a:t>
            </a:r>
            <a:r>
              <a:rPr lang="en-GB" sz="1000" b="0" i="0" kern="1200" dirty="0">
                <a:solidFill>
                  <a:schemeClr val="bg1">
                    <a:lumMod val="65000"/>
                  </a:schemeClr>
                </a:solidFill>
                <a:effectLst/>
                <a:latin typeface="Arial" panose="020B0604020202020204" pitchFamily="34" charset="0"/>
                <a:ea typeface="+mn-ea"/>
                <a:cs typeface="Arial" panose="020B0604020202020204" pitchFamily="34" charset="0"/>
              </a:rPr>
              <a:t>, Air Marshal </a:t>
            </a:r>
            <a:r>
              <a:rPr lang="en-GB" sz="10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5" tooltip="Geoffrey Salmond">
                  <a:extLst>
                    <a:ext uri="{A12FA001-AC4F-418D-AE19-62706E023703}">
                      <ahyp:hlinkClr xmlns:ahyp="http://schemas.microsoft.com/office/drawing/2018/hyperlinkcolor" val="tx"/>
                    </a:ext>
                  </a:extLst>
                </a:hlinkClick>
              </a:rPr>
              <a:t>Sir Geoffrey Salmond</a:t>
            </a:r>
            <a:r>
              <a:rPr lang="en-GB" sz="10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0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6" tooltip="Herbert Samuel, 1st Viscount Samuel">
                  <a:extLst>
                    <a:ext uri="{A12FA001-AC4F-418D-AE19-62706E023703}">
                      <ahyp:hlinkClr xmlns:ahyp="http://schemas.microsoft.com/office/drawing/2018/hyperlinkcolor" val="tx"/>
                    </a:ext>
                  </a:extLst>
                </a:hlinkClick>
              </a:rPr>
              <a:t>Sir Herbert Samuel</a:t>
            </a:r>
            <a:r>
              <a:rPr lang="en-GB" sz="10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0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7" tooltip="Wyndham Deedes">
                  <a:extLst>
                    <a:ext uri="{A12FA001-AC4F-418D-AE19-62706E023703}">
                      <ahyp:hlinkClr xmlns:ahyp="http://schemas.microsoft.com/office/drawing/2018/hyperlinkcolor" val="tx"/>
                    </a:ext>
                  </a:extLst>
                </a:hlinkClick>
              </a:rPr>
              <a:t>Sir Wyndham </a:t>
            </a:r>
            <a:r>
              <a:rPr lang="en-GB" sz="1000" b="0" i="0" u="none" strike="noStrike" kern="1200" dirty="0" err="1">
                <a:solidFill>
                  <a:schemeClr val="bg1">
                    <a:lumMod val="65000"/>
                  </a:schemeClr>
                </a:solidFill>
                <a:effectLst/>
                <a:latin typeface="Arial" panose="020B0604020202020204" pitchFamily="34" charset="0"/>
                <a:ea typeface="+mn-ea"/>
                <a:cs typeface="Arial" panose="020B0604020202020204" pitchFamily="34" charset="0"/>
                <a:hlinkClick r:id="rId7" tooltip="Wyndham Deedes">
                  <a:extLst>
                    <a:ext uri="{A12FA001-AC4F-418D-AE19-62706E023703}">
                      <ahyp:hlinkClr xmlns:ahyp="http://schemas.microsoft.com/office/drawing/2018/hyperlinkcolor" val="tx"/>
                    </a:ext>
                  </a:extLst>
                </a:hlinkClick>
              </a:rPr>
              <a:t>Deedes</a:t>
            </a:r>
            <a:r>
              <a:rPr lang="en-GB" sz="1000" b="0" i="0" kern="1200" dirty="0">
                <a:solidFill>
                  <a:schemeClr val="bg1">
                    <a:lumMod val="65000"/>
                  </a:schemeClr>
                </a:solidFill>
                <a:effectLst/>
                <a:latin typeface="Arial" panose="020B0604020202020204" pitchFamily="34" charset="0"/>
                <a:ea typeface="+mn-ea"/>
                <a:cs typeface="Arial" panose="020B0604020202020204" pitchFamily="34" charset="0"/>
              </a:rPr>
              <a:t> and others.</a:t>
            </a:r>
          </a:p>
          <a:p>
            <a:r>
              <a:rPr lang="en-GB" sz="1000" dirty="0">
                <a:solidFill>
                  <a:schemeClr val="bg1">
                    <a:lumMod val="65000"/>
                  </a:schemeClr>
                </a:solidFill>
              </a:rPr>
              <a:t>American Colony (Jerusalem). Photo Dept., photographer.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8</a:t>
            </a:fld>
            <a:endParaRPr lang="en-GB" dirty="0"/>
          </a:p>
        </p:txBody>
      </p:sp>
      <p:sp>
        <p:nvSpPr>
          <p:cNvPr id="5" name="Rounded Rectangle 6">
            <a:extLst>
              <a:ext uri="{FF2B5EF4-FFF2-40B4-BE49-F238E27FC236}">
                <a16:creationId xmlns:a16="http://schemas.microsoft.com/office/drawing/2014/main" id="{D66C9D92-EAFC-4C4F-A196-BDFF1B7FC226}"/>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2854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kern="1200" dirty="0">
                <a:solidFill>
                  <a:schemeClr val="tx1"/>
                </a:solidFill>
                <a:effectLst/>
              </a:rPr>
              <a:t>Arab General Strike </a:t>
            </a:r>
            <a:r>
              <a:rPr lang="en-GB" sz="4400" kern="1200" dirty="0">
                <a:solidFill>
                  <a:schemeClr val="tx1"/>
                </a:solidFill>
                <a:effectLst/>
              </a:rPr>
              <a:t>in opposition to British rule</a:t>
            </a:r>
          </a:p>
          <a:p>
            <a:endParaRPr lang="en-GB" sz="1200" dirty="0"/>
          </a:p>
          <a:p>
            <a:endParaRPr lang="en-GB" sz="1200" dirty="0"/>
          </a:p>
          <a:p>
            <a:r>
              <a:rPr lang="en-GB" sz="1200" dirty="0">
                <a:solidFill>
                  <a:schemeClr val="bg1">
                    <a:lumMod val="65000"/>
                  </a:schemeClr>
                </a:solidFill>
              </a:rPr>
              <a:t>Photo: Palestine Arabs at </a:t>
            </a:r>
            <a:r>
              <a:rPr lang="en-GB" sz="1200" dirty="0" err="1">
                <a:solidFill>
                  <a:schemeClr val="bg1">
                    <a:lumMod val="65000"/>
                  </a:schemeClr>
                </a:solidFill>
              </a:rPr>
              <a:t>Abou</a:t>
            </a:r>
            <a:r>
              <a:rPr lang="en-GB" sz="1200" dirty="0">
                <a:solidFill>
                  <a:schemeClr val="bg1">
                    <a:lumMod val="65000"/>
                  </a:schemeClr>
                </a:solidFill>
              </a:rPr>
              <a:t> Ghosh taking the oath of allegiance to the Arab cause.| Matson Collection [Public domain or Public domain], via Wikimedia Commons</a:t>
            </a:r>
          </a:p>
          <a:p>
            <a:endParaRPr lang="en-GB" sz="4400" dirty="0"/>
          </a:p>
        </p:txBody>
      </p:sp>
      <p:sp>
        <p:nvSpPr>
          <p:cNvPr id="4" name="Slide Number Placeholder 3"/>
          <p:cNvSpPr>
            <a:spLocks noGrp="1"/>
          </p:cNvSpPr>
          <p:nvPr>
            <p:ph type="sldNum" sz="quarter" idx="10"/>
          </p:nvPr>
        </p:nvSpPr>
        <p:spPr/>
        <p:txBody>
          <a:bodyPr/>
          <a:lstStyle/>
          <a:p>
            <a:fld id="{A2EE31A9-B8FA-47BB-B416-51271FB6B361}" type="slidenum">
              <a:rPr lang="en-GB" smtClean="0"/>
              <a:t>9</a:t>
            </a:fld>
            <a:endParaRPr lang="en-GB"/>
          </a:p>
        </p:txBody>
      </p:sp>
      <p:sp>
        <p:nvSpPr>
          <p:cNvPr id="5" name="Rounded Rectangle 6">
            <a:extLst>
              <a:ext uri="{FF2B5EF4-FFF2-40B4-BE49-F238E27FC236}">
                <a16:creationId xmlns:a16="http://schemas.microsoft.com/office/drawing/2014/main" id="{8CA6502F-CF52-437F-9A00-FC42A6D497F5}"/>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2661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3415747681"/>
      </p:ext>
    </p:extLst>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3389013412"/>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623026139"/>
      </p:ext>
    </p:extLst>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266003130"/>
      </p:ext>
    </p:extLst>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FB45AD-F6CB-4694-A440-E428DD830F07}" type="datetimeFigureOut">
              <a:rPr lang="en-GB" smtClean="0"/>
              <a:t>11/07/2020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769582211"/>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5FB45AD-F6CB-4694-A440-E428DD830F07}" type="datetimeFigureOut">
              <a:rPr lang="en-GB" smtClean="0"/>
              <a:t>11/07/2020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593103339"/>
      </p:ext>
    </p:extLst>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5FB45AD-F6CB-4694-A440-E428DD830F07}" type="datetimeFigureOut">
              <a:rPr lang="en-GB" smtClean="0"/>
              <a:t>11/07/2020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182712461"/>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5FB45AD-F6CB-4694-A440-E428DD830F07}" type="datetimeFigureOut">
              <a:rPr lang="en-GB" smtClean="0"/>
              <a:t>11/07/2020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127422527"/>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B45AD-F6CB-4694-A440-E428DD830F07}" type="datetimeFigureOut">
              <a:rPr lang="en-GB" smtClean="0"/>
              <a:t>11/07/2020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717737262"/>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FB45AD-F6CB-4694-A440-E428DD830F07}" type="datetimeFigureOut">
              <a:rPr lang="en-GB" smtClean="0"/>
              <a:t>11/07/2020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4171074562"/>
      </p:ext>
    </p:extLst>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FB45AD-F6CB-4694-A440-E428DD830F07}" type="datetimeFigureOut">
              <a:rPr lang="en-GB" smtClean="0"/>
              <a:t>11/07/2020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101481149"/>
      </p:ext>
    </p:extLst>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FB45AD-F6CB-4694-A440-E428DD830F07}" type="datetimeFigureOut">
              <a:rPr lang="en-GB" smtClean="0"/>
              <a:t>11/07/2020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4F6F3-01ED-4D68-89B8-A3B817D8B04E}" type="slidenum">
              <a:rPr lang="en-GB" smtClean="0"/>
              <a:t>‹#›</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9876" y="100744"/>
            <a:ext cx="2429325" cy="178800"/>
          </a:xfrm>
          <a:prstGeom prst="rect">
            <a:avLst/>
          </a:prstGeom>
        </p:spPr>
      </p:pic>
    </p:spTree>
    <p:extLst>
      <p:ext uri="{BB962C8B-B14F-4D97-AF65-F5344CB8AC3E}">
        <p14:creationId xmlns:p14="http://schemas.microsoft.com/office/powerpoint/2010/main" val="23705885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facinghistory.org/resource-library/video/step-step-phases-holocaus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www.youtube.com/watch?v=eTMRMX7Pw5U" TargetMode="Externa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en.wikipedia.org/wiki/Port_Said" TargetMode="External"/><Relationship Id="rId4" Type="http://schemas.openxmlformats.org/officeDocument/2006/relationships/hyperlink" Target="https://archive.org/details/gov.archives.arc.646996.r2"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www.youtube.com/watch?v=cjd_JGGxRTo&amp;index=15&amp;list=PLt5yLy8nhB7IbM8wR2x1eBFXhDUwk3nxb&amp;t=0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youtube.com/watch?v=VNGoBQXiZ2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youtube.com/watch?v=oVnzUzahqoY"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youtube.com/watch?v=uWo8U5J0XeY"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youtu.be/So4GNOG5iH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s://youtu.be/SQrbPhrPJ7I" TargetMode="Externa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youtu.be/JhMF30VLZCA?t=301" TargetMode="Externa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youtube.com/watch?v=PecEVGStsNw"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youtube.com/watch?v=GB3z1yTco7o"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youtube.com/watch?v=KR9sWRzbdJw" TargetMode="External"/><Relationship Id="rId5" Type="http://schemas.openxmlformats.org/officeDocument/2006/relationships/image" Target="../media/image7.jpe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8" Type="http://schemas.openxmlformats.org/officeDocument/2006/relationships/hyperlink" Target="https://commons.wikimedia.org/wiki/July_25" TargetMode="External"/><Relationship Id="rId3" Type="http://schemas.openxmlformats.org/officeDocument/2006/relationships/image" Target="../media/image44.jpeg"/><Relationship Id="rId7" Type="http://schemas.openxmlformats.org/officeDocument/2006/relationships/hyperlink" Target="https://commons.wikimedia.org/wiki/Mosque"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commons.wikimedia.org/wiki/Sidon" TargetMode="External"/><Relationship Id="rId5" Type="http://schemas.openxmlformats.org/officeDocument/2006/relationships/image" Target="../media/image46.png"/><Relationship Id="rId4" Type="http://schemas.openxmlformats.org/officeDocument/2006/relationships/image" Target="../media/image45.jpeg"/></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gif"/></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s://www.youtube.com/watch?v=1dGmSH7KAXw"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youtube.com/watch?v=1dGmSH7KAXw" TargetMode="External"/></Relationships>
</file>

<file path=ppt/slides/_rels/slide36.xml.rels><?xml version="1.0" encoding="UTF-8" standalone="yes"?>
<Relationships xmlns="http://schemas.openxmlformats.org/package/2006/relationships"><Relationship Id="rId13" Type="http://schemas.openxmlformats.org/officeDocument/2006/relationships/image" Target="../media/image65.png"/><Relationship Id="rId18" Type="http://schemas.openxmlformats.org/officeDocument/2006/relationships/image" Target="../media/image70.png"/><Relationship Id="rId26" Type="http://schemas.openxmlformats.org/officeDocument/2006/relationships/image" Target="../media/image78.png"/><Relationship Id="rId39" Type="http://schemas.openxmlformats.org/officeDocument/2006/relationships/slide" Target="slide3.xml"/><Relationship Id="rId21" Type="http://schemas.openxmlformats.org/officeDocument/2006/relationships/image" Target="../media/image73.png"/><Relationship Id="rId34" Type="http://schemas.openxmlformats.org/officeDocument/2006/relationships/image" Target="../media/image86.png"/><Relationship Id="rId42" Type="http://schemas.openxmlformats.org/officeDocument/2006/relationships/slide" Target="slide6.xml"/><Relationship Id="rId47" Type="http://schemas.openxmlformats.org/officeDocument/2006/relationships/slide" Target="slide11.xml"/><Relationship Id="rId50" Type="http://schemas.openxmlformats.org/officeDocument/2006/relationships/slide" Target="slide14.xml"/><Relationship Id="rId55" Type="http://schemas.openxmlformats.org/officeDocument/2006/relationships/slide" Target="slide19.xml"/><Relationship Id="rId63" Type="http://schemas.openxmlformats.org/officeDocument/2006/relationships/slide" Target="slide27.xml"/><Relationship Id="rId68" Type="http://schemas.openxmlformats.org/officeDocument/2006/relationships/slide" Target="slide32.xml"/><Relationship Id="rId7" Type="http://schemas.openxmlformats.org/officeDocument/2006/relationships/image" Target="../media/image59.png"/><Relationship Id="rId71" Type="http://schemas.openxmlformats.org/officeDocument/2006/relationships/slide" Target="slide35.xml"/><Relationship Id="rId2" Type="http://schemas.openxmlformats.org/officeDocument/2006/relationships/notesSlide" Target="../notesSlides/notesSlide36.xml"/><Relationship Id="rId16" Type="http://schemas.openxmlformats.org/officeDocument/2006/relationships/image" Target="../media/image68.png"/><Relationship Id="rId29"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58.png"/><Relationship Id="rId11" Type="http://schemas.openxmlformats.org/officeDocument/2006/relationships/image" Target="../media/image63.png"/><Relationship Id="rId24" Type="http://schemas.openxmlformats.org/officeDocument/2006/relationships/image" Target="../media/image76.png"/><Relationship Id="rId32" Type="http://schemas.openxmlformats.org/officeDocument/2006/relationships/image" Target="../media/image84.png"/><Relationship Id="rId37" Type="http://schemas.openxmlformats.org/officeDocument/2006/relationships/image" Target="../media/image89.png"/><Relationship Id="rId40" Type="http://schemas.openxmlformats.org/officeDocument/2006/relationships/slide" Target="slide4.xml"/><Relationship Id="rId45" Type="http://schemas.openxmlformats.org/officeDocument/2006/relationships/slide" Target="slide9.xml"/><Relationship Id="rId53" Type="http://schemas.openxmlformats.org/officeDocument/2006/relationships/slide" Target="slide17.xml"/><Relationship Id="rId58" Type="http://schemas.openxmlformats.org/officeDocument/2006/relationships/slide" Target="slide22.xml"/><Relationship Id="rId66" Type="http://schemas.openxmlformats.org/officeDocument/2006/relationships/slide" Target="slide30.xml"/><Relationship Id="rId5" Type="http://schemas.openxmlformats.org/officeDocument/2006/relationships/image" Target="../media/image57.png"/><Relationship Id="rId15" Type="http://schemas.openxmlformats.org/officeDocument/2006/relationships/image" Target="../media/image67.png"/><Relationship Id="rId23" Type="http://schemas.openxmlformats.org/officeDocument/2006/relationships/image" Target="../media/image75.png"/><Relationship Id="rId28" Type="http://schemas.openxmlformats.org/officeDocument/2006/relationships/image" Target="../media/image80.png"/><Relationship Id="rId36" Type="http://schemas.openxmlformats.org/officeDocument/2006/relationships/image" Target="../media/image88.png"/><Relationship Id="rId49" Type="http://schemas.openxmlformats.org/officeDocument/2006/relationships/slide" Target="slide13.xml"/><Relationship Id="rId57" Type="http://schemas.openxmlformats.org/officeDocument/2006/relationships/slide" Target="slide21.xml"/><Relationship Id="rId61" Type="http://schemas.openxmlformats.org/officeDocument/2006/relationships/slide" Target="slide25.xml"/><Relationship Id="rId10" Type="http://schemas.openxmlformats.org/officeDocument/2006/relationships/image" Target="../media/image62.png"/><Relationship Id="rId19" Type="http://schemas.openxmlformats.org/officeDocument/2006/relationships/image" Target="../media/image71.png"/><Relationship Id="rId31" Type="http://schemas.openxmlformats.org/officeDocument/2006/relationships/image" Target="../media/image83.png"/><Relationship Id="rId44" Type="http://schemas.openxmlformats.org/officeDocument/2006/relationships/slide" Target="slide8.xml"/><Relationship Id="rId52" Type="http://schemas.openxmlformats.org/officeDocument/2006/relationships/slide" Target="slide16.xml"/><Relationship Id="rId60" Type="http://schemas.openxmlformats.org/officeDocument/2006/relationships/slide" Target="slide24.xml"/><Relationship Id="rId65" Type="http://schemas.openxmlformats.org/officeDocument/2006/relationships/slide" Target="slide29.xml"/><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 Id="rId22" Type="http://schemas.openxmlformats.org/officeDocument/2006/relationships/image" Target="../media/image74.png"/><Relationship Id="rId27" Type="http://schemas.openxmlformats.org/officeDocument/2006/relationships/image" Target="../media/image79.png"/><Relationship Id="rId30" Type="http://schemas.openxmlformats.org/officeDocument/2006/relationships/image" Target="../media/image82.png"/><Relationship Id="rId35" Type="http://schemas.openxmlformats.org/officeDocument/2006/relationships/image" Target="../media/image87.png"/><Relationship Id="rId43" Type="http://schemas.openxmlformats.org/officeDocument/2006/relationships/slide" Target="slide7.xml"/><Relationship Id="rId48" Type="http://schemas.openxmlformats.org/officeDocument/2006/relationships/slide" Target="slide12.xml"/><Relationship Id="rId56" Type="http://schemas.openxmlformats.org/officeDocument/2006/relationships/slide" Target="slide20.xml"/><Relationship Id="rId64" Type="http://schemas.openxmlformats.org/officeDocument/2006/relationships/slide" Target="slide28.xml"/><Relationship Id="rId69" Type="http://schemas.openxmlformats.org/officeDocument/2006/relationships/slide" Target="slide33.xml"/><Relationship Id="rId8" Type="http://schemas.openxmlformats.org/officeDocument/2006/relationships/image" Target="../media/image60.png"/><Relationship Id="rId51" Type="http://schemas.openxmlformats.org/officeDocument/2006/relationships/slide" Target="slide15.xml"/><Relationship Id="rId3" Type="http://schemas.openxmlformats.org/officeDocument/2006/relationships/image" Target="../media/image55.png"/><Relationship Id="rId12" Type="http://schemas.openxmlformats.org/officeDocument/2006/relationships/image" Target="../media/image64.png"/><Relationship Id="rId17" Type="http://schemas.openxmlformats.org/officeDocument/2006/relationships/image" Target="../media/image69.png"/><Relationship Id="rId25" Type="http://schemas.openxmlformats.org/officeDocument/2006/relationships/image" Target="../media/image77.png"/><Relationship Id="rId33" Type="http://schemas.openxmlformats.org/officeDocument/2006/relationships/image" Target="../media/image85.png"/><Relationship Id="rId38" Type="http://schemas.openxmlformats.org/officeDocument/2006/relationships/slide" Target="slide2.xml"/><Relationship Id="rId46" Type="http://schemas.openxmlformats.org/officeDocument/2006/relationships/slide" Target="slide10.xml"/><Relationship Id="rId59" Type="http://schemas.openxmlformats.org/officeDocument/2006/relationships/slide" Target="slide23.xml"/><Relationship Id="rId67" Type="http://schemas.openxmlformats.org/officeDocument/2006/relationships/slide" Target="slide31.xml"/><Relationship Id="rId20" Type="http://schemas.openxmlformats.org/officeDocument/2006/relationships/image" Target="../media/image72.png"/><Relationship Id="rId41" Type="http://schemas.openxmlformats.org/officeDocument/2006/relationships/slide" Target="slide5.xml"/><Relationship Id="rId54" Type="http://schemas.openxmlformats.org/officeDocument/2006/relationships/slide" Target="slide18.xml"/><Relationship Id="rId62" Type="http://schemas.openxmlformats.org/officeDocument/2006/relationships/slide" Target="slide26.xml"/><Relationship Id="rId70" Type="http://schemas.openxmlformats.org/officeDocument/2006/relationships/slide" Target="slide3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youtube.com/watch?v=ThBOw3ja6h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4914" y="766590"/>
            <a:ext cx="9144000" cy="2387600"/>
          </a:xfrm>
        </p:spPr>
        <p:txBody>
          <a:bodyPr>
            <a:normAutofit/>
          </a:bodyPr>
          <a:lstStyle/>
          <a:p>
            <a:pPr algn="l"/>
            <a:r>
              <a:rPr lang="en-US" sz="8000" dirty="0">
                <a:solidFill>
                  <a:schemeClr val="accent2"/>
                </a:solidFill>
                <a:latin typeface="Arial" panose="020B0604020202020204" pitchFamily="34" charset="0"/>
                <a:cs typeface="Arial" panose="020B0604020202020204" pitchFamily="34" charset="0"/>
              </a:rPr>
              <a:t>Timeline: Palestine and Israel</a:t>
            </a:r>
            <a:endParaRPr lang="en-GB" sz="8000" dirty="0">
              <a:solidFill>
                <a:schemeClr val="accent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email">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7837715" y="2560319"/>
            <a:ext cx="4332514" cy="4297681"/>
          </a:xfrm>
          <a:prstGeom prst="rect">
            <a:avLst/>
          </a:prstGeom>
          <a:solidFill>
            <a:schemeClr val="accent2"/>
          </a:solidFill>
        </p:spPr>
      </p:pic>
      <p:sp>
        <p:nvSpPr>
          <p:cNvPr id="3" name="Subtitle 2"/>
          <p:cNvSpPr>
            <a:spLocks noGrp="1"/>
          </p:cNvSpPr>
          <p:nvPr>
            <p:ph type="subTitle" idx="1"/>
          </p:nvPr>
        </p:nvSpPr>
        <p:spPr>
          <a:xfrm>
            <a:off x="674914" y="3342908"/>
            <a:ext cx="8164286" cy="2732501"/>
          </a:xfrm>
          <a:solidFill>
            <a:schemeClr val="accent2"/>
          </a:solidFill>
        </p:spPr>
        <p:txBody>
          <a:bodyPr>
            <a:normAutofit fontScale="85000" lnSpcReduction="20000"/>
          </a:bodyPr>
          <a:lstStyle/>
          <a:p>
            <a:pPr marL="608013" indent="-34290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Print this timeline single-sided to use as a resource for exploring the chronology of Palestine &amp; Israel. </a:t>
            </a:r>
          </a:p>
          <a:p>
            <a:pPr marL="608013" indent="-34290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Each page has an image and description, but not the year. </a:t>
            </a:r>
          </a:p>
          <a:p>
            <a:pPr marL="608013" indent="-34290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Learners can try to work out the correct chronological order of these events. </a:t>
            </a:r>
          </a:p>
          <a:p>
            <a:pPr marL="608013" indent="-34290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The pages are </a:t>
            </a:r>
            <a:r>
              <a:rPr lang="en-US" dirty="0" err="1">
                <a:solidFill>
                  <a:schemeClr val="bg1"/>
                </a:solidFill>
                <a:latin typeface="Arial" panose="020B0604020202020204" pitchFamily="34" charset="0"/>
                <a:cs typeface="Arial" panose="020B0604020202020204" pitchFamily="34" charset="0"/>
              </a:rPr>
              <a:t>colour</a:t>
            </a:r>
            <a:r>
              <a:rPr lang="en-US" dirty="0">
                <a:solidFill>
                  <a:schemeClr val="bg1"/>
                </a:solidFill>
                <a:latin typeface="Arial" panose="020B0604020202020204" pitchFamily="34" charset="0"/>
                <a:cs typeface="Arial" panose="020B0604020202020204" pitchFamily="34" charset="0"/>
              </a:rPr>
              <a:t>- coded so you can divide the pages into groups to look at 4-5 events.</a:t>
            </a:r>
          </a:p>
          <a:p>
            <a:pPr marL="608013" indent="-34290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The final page shows the correct chronological order, but it is best viewed as </a:t>
            </a:r>
            <a:r>
              <a:rPr lang="en-US" dirty="0" err="1">
                <a:solidFill>
                  <a:schemeClr val="bg1"/>
                </a:solidFill>
                <a:latin typeface="Arial" panose="020B0604020202020204" pitchFamily="34" charset="0"/>
                <a:cs typeface="Arial" panose="020B0604020202020204" pitchFamily="34" charset="0"/>
              </a:rPr>
              <a:t>as</a:t>
            </a:r>
            <a:r>
              <a:rPr lang="en-US" dirty="0">
                <a:solidFill>
                  <a:schemeClr val="bg1"/>
                </a:solidFill>
                <a:latin typeface="Arial" panose="020B0604020202020204" pitchFamily="34" charset="0"/>
                <a:cs typeface="Arial" panose="020B0604020202020204" pitchFamily="34" charset="0"/>
              </a:rPr>
              <a:t> the accompanying </a:t>
            </a:r>
            <a:r>
              <a:rPr lang="en-US" dirty="0" err="1">
                <a:solidFill>
                  <a:schemeClr val="bg1"/>
                </a:solidFill>
                <a:latin typeface="Arial" panose="020B0604020202020204" pitchFamily="34" charset="0"/>
                <a:cs typeface="Arial" panose="020B0604020202020204" pitchFamily="34" charset="0"/>
              </a:rPr>
              <a:t>powerpoint</a:t>
            </a:r>
            <a:r>
              <a:rPr lang="en-US" dirty="0">
                <a:solidFill>
                  <a:schemeClr val="bg1"/>
                </a:solidFill>
                <a:latin typeface="Arial" panose="020B0604020202020204" pitchFamily="34" charset="0"/>
                <a:cs typeface="Arial" panose="020B0604020202020204" pitchFamily="34" charset="0"/>
              </a:rPr>
              <a:t> presentation.</a:t>
            </a:r>
          </a:p>
        </p:txBody>
      </p:sp>
    </p:spTree>
    <p:extLst>
      <p:ext uri="{BB962C8B-B14F-4D97-AF65-F5344CB8AC3E}">
        <p14:creationId xmlns:p14="http://schemas.microsoft.com/office/powerpoint/2010/main" val="3868396901"/>
      </p:ext>
    </p:extLst>
  </p:cSld>
  <p:clrMapOvr>
    <a:masterClrMapping/>
  </p:clrMapOvr>
  <p:transition>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1/18/Arab_Revolt.jpg">
            <a:extLst>
              <a:ext uri="{FF2B5EF4-FFF2-40B4-BE49-F238E27FC236}">
                <a16:creationId xmlns:a16="http://schemas.microsoft.com/office/drawing/2014/main" id="{643A64AA-604A-4B92-872E-A784DF63544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495301"/>
            <a:ext cx="13782379" cy="63626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76300" y="495301"/>
            <a:ext cx="10439400" cy="1481977"/>
          </a:xfrm>
        </p:spPr>
        <p:txBody>
          <a:bodyPr/>
          <a:lstStyle/>
          <a:p>
            <a:endParaRPr lang="en-GB" dirty="0"/>
          </a:p>
        </p:txBody>
      </p:sp>
      <p:sp>
        <p:nvSpPr>
          <p:cNvPr id="4" name="Rectangle 3"/>
          <p:cNvSpPr/>
          <p:nvPr/>
        </p:nvSpPr>
        <p:spPr>
          <a:xfrm>
            <a:off x="-7858297"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1936-39</a:t>
            </a:r>
          </a:p>
        </p:txBody>
      </p:sp>
      <p:sp>
        <p:nvSpPr>
          <p:cNvPr id="6" name="TextBox 5">
            <a:extLst>
              <a:ext uri="{FF2B5EF4-FFF2-40B4-BE49-F238E27FC236}">
                <a16:creationId xmlns:a16="http://schemas.microsoft.com/office/drawing/2014/main" id="{32B11411-6E7A-4978-9739-618F781AD89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3F5EE673-F538-4715-BB4E-343C73A85543}"/>
              </a:ext>
            </a:extLst>
          </p:cNvPr>
          <p:cNvSpPr/>
          <p:nvPr/>
        </p:nvSpPr>
        <p:spPr>
          <a:xfrm>
            <a:off x="2462434" y="6869107"/>
            <a:ext cx="8648700" cy="865193"/>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Arab Revolt</a:t>
            </a:r>
          </a:p>
          <a:p>
            <a:pPr algn="ctr"/>
            <a:r>
              <a:rPr lang="en-GB" sz="2400" dirty="0">
                <a:solidFill>
                  <a:schemeClr val="tx1"/>
                </a:solidFill>
              </a:rPr>
              <a:t>fights the British for a free Arab state, but is defeated</a:t>
            </a:r>
          </a:p>
          <a:p>
            <a:pPr algn="ctr"/>
            <a:endParaRPr lang="en-GB" dirty="0"/>
          </a:p>
        </p:txBody>
      </p:sp>
      <p:sp>
        <p:nvSpPr>
          <p:cNvPr id="8" name="Rounded Rectangle 9">
            <a:extLst>
              <a:ext uri="{FF2B5EF4-FFF2-40B4-BE49-F238E27FC236}">
                <a16:creationId xmlns:a16="http://schemas.microsoft.com/office/drawing/2014/main" id="{325EF134-776E-4D39-8249-2E2EAB898CC9}"/>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538221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521 -2.96296E-6 L 0.9306 -0.00324 " pathEditMode="relative" rAng="0" ptsTypes="AA">
                                      <p:cBhvr>
                                        <p:cTn id="6" dur="1000" fill="hold"/>
                                        <p:tgtEl>
                                          <p:spTgt spid="4"/>
                                        </p:tgtEl>
                                        <p:attrNameLst>
                                          <p:attrName>ppt_x</p:attrName>
                                          <p:attrName>ppt_y</p:attrName>
                                        </p:attrNameLst>
                                      </p:cBhvr>
                                      <p:rCtr x="-46237"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33333E-6 L -0.02851 -0.81458 " pathEditMode="relative" rAng="0" ptsTypes="AA">
                                      <p:cBhvr>
                                        <p:cTn id="10" dur="1000" fill="hold"/>
                                        <p:tgtEl>
                                          <p:spTgt spid="7"/>
                                        </p:tgtEl>
                                        <p:attrNameLst>
                                          <p:attrName>ppt_x</p:attrName>
                                          <p:attrName>ppt_y</p:attrName>
                                        </p:attrNameLst>
                                      </p:cBhvr>
                                      <p:rCtr x="-1432" y="-40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ile:Carpathian Ruthenian Jews disembark from a train at Birkenau.jpg">
            <a:extLst>
              <a:ext uri="{FF2B5EF4-FFF2-40B4-BE49-F238E27FC236}">
                <a16:creationId xmlns:a16="http://schemas.microsoft.com/office/drawing/2014/main" id="{C60485D9-2893-4762-9963-9113C8ECE0B0}"/>
              </a:ext>
            </a:extLst>
          </p:cNvPr>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a:stretch/>
        </p:blipFill>
        <p:spPr bwMode="auto">
          <a:xfrm>
            <a:off x="0" y="365125"/>
            <a:ext cx="1233107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1939-45</a:t>
            </a:r>
          </a:p>
        </p:txBody>
      </p:sp>
      <p:sp>
        <p:nvSpPr>
          <p:cNvPr id="6" name="Action Button: Forward or Next 5">
            <a:hlinkClick r:id="rId4" highlightClick="1"/>
          </p:cNvPr>
          <p:cNvSpPr/>
          <p:nvPr/>
        </p:nvSpPr>
        <p:spPr>
          <a:xfrm>
            <a:off x="12331077" y="4963888"/>
            <a:ext cx="1501037" cy="1269242"/>
          </a:xfrm>
          <a:prstGeom prst="actionButtonForwardNex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7E929E9-E047-4D9D-A808-8CD5BA7F4479}"/>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8EA7C328-CB86-433C-9DEB-6347D8B95E7D}"/>
              </a:ext>
            </a:extLst>
          </p:cNvPr>
          <p:cNvSpPr/>
          <p:nvPr/>
        </p:nvSpPr>
        <p:spPr>
          <a:xfrm>
            <a:off x="3142829" y="6858000"/>
            <a:ext cx="6470551" cy="4455385"/>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Arial" panose="020B0604020202020204" pitchFamily="34" charset="0"/>
                <a:cs typeface="Arial" panose="020B0604020202020204" pitchFamily="34" charset="0"/>
              </a:rPr>
              <a:t>The Holocaust (1933–1945) | World War 2 (1939-45)</a:t>
            </a:r>
          </a:p>
          <a:p>
            <a:r>
              <a:rPr lang="en-GB" dirty="0">
                <a:solidFill>
                  <a:schemeClr val="tx1"/>
                </a:solidFill>
                <a:latin typeface="Arial" panose="020B0604020202020204" pitchFamily="34" charset="0"/>
                <a:cs typeface="Arial" panose="020B0604020202020204" pitchFamily="34" charset="0"/>
              </a:rPr>
              <a:t>The Holocaust was the organised murder of six million Jews by Nazi Germany. Disabled people, homosexuals and other ethnic groups were also targeted.</a:t>
            </a:r>
          </a:p>
          <a:p>
            <a:r>
              <a:rPr lang="en-GB" dirty="0">
                <a:solidFill>
                  <a:schemeClr val="tx1"/>
                </a:solidFill>
                <a:latin typeface="Arial" panose="020B0604020202020204" pitchFamily="34" charset="0"/>
                <a:cs typeface="Arial" panose="020B0604020202020204" pitchFamily="34" charset="0"/>
              </a:rPr>
              <a:t>While the persecution of Jews in Europe goes back a lot further, the Holocaust was committed during World War II.</a:t>
            </a:r>
          </a:p>
          <a:p>
            <a:r>
              <a:rPr lang="en-GB" dirty="0">
                <a:solidFill>
                  <a:schemeClr val="tx1"/>
                </a:solidFill>
                <a:latin typeface="Arial" panose="020B0604020202020204" pitchFamily="34" charset="0"/>
                <a:cs typeface="Arial" panose="020B0604020202020204" pitchFamily="34" charset="0"/>
              </a:rPr>
              <a:t>According to Yad Vashem, The World Holocaust Remembrance </a:t>
            </a:r>
            <a:r>
              <a:rPr lang="en-GB" dirty="0" err="1">
                <a:solidFill>
                  <a:schemeClr val="tx1"/>
                </a:solidFill>
                <a:latin typeface="Arial" panose="020B0604020202020204" pitchFamily="34" charset="0"/>
                <a:cs typeface="Arial" panose="020B0604020202020204" pitchFamily="34" charset="0"/>
              </a:rPr>
              <a:t>Center</a:t>
            </a:r>
            <a:r>
              <a:rPr lang="en-GB" dirty="0">
                <a:solidFill>
                  <a:schemeClr val="tx1"/>
                </a:solidFill>
                <a:latin typeface="Arial" panose="020B0604020202020204" pitchFamily="34" charset="0"/>
                <a:cs typeface="Arial" panose="020B0604020202020204" pitchFamily="34" charset="0"/>
              </a:rPr>
              <a:t> in Jerusalem:</a:t>
            </a:r>
          </a:p>
          <a:p>
            <a:r>
              <a:rPr lang="en-GB" dirty="0">
                <a:solidFill>
                  <a:schemeClr val="tx1"/>
                </a:solidFill>
                <a:latin typeface="Arial" panose="020B0604020202020204" pitchFamily="34" charset="0"/>
                <a:cs typeface="Arial" panose="020B0604020202020204" pitchFamily="34" charset="0"/>
              </a:rPr>
              <a:t>“Most of the Jews of Europe were dead by 1945. A civilization that had flourished for almost 2,000 years was no more. The survivors – one from a town, two from a host – dazed, emaciated, bereaved beyond measure, gathered the remnants of their vitality and the remaining sparks of their humanity, and rebuilt.”</a:t>
            </a:r>
          </a:p>
        </p:txBody>
      </p:sp>
      <p:sp>
        <p:nvSpPr>
          <p:cNvPr id="9" name="Rounded Rectangle 5">
            <a:extLst>
              <a:ext uri="{FF2B5EF4-FFF2-40B4-BE49-F238E27FC236}">
                <a16:creationId xmlns:a16="http://schemas.microsoft.com/office/drawing/2014/main" id="{2A5D38C6-EDB3-4AF9-960E-06733FCCE890}"/>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398993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7214 -0.01527 L 0.9306 -0.00324 " pathEditMode="relative" rAng="0" ptsTypes="AA">
                                      <p:cBhvr>
                                        <p:cTn id="6" dur="1000" fill="hold"/>
                                        <p:tgtEl>
                                          <p:spTgt spid="4"/>
                                        </p:tgtEl>
                                        <p:attrNameLst>
                                          <p:attrName>ppt_x</p:attrName>
                                          <p:attrName>ppt_y</p:attrName>
                                        </p:attrNameLst>
                                      </p:cBhvr>
                                      <p:rCtr x="-47083" y="602"/>
                                    </p:animMotion>
                                  </p:childTnLst>
                                </p:cTn>
                              </p:par>
                              <p:par>
                                <p:cTn id="7" presetID="42" presetClass="path" presetSubtype="0" accel="50000" decel="50000" fill="hold" grpId="0" nodeType="withEffect">
                                  <p:stCondLst>
                                    <p:cond delay="0"/>
                                  </p:stCondLst>
                                  <p:childTnLst>
                                    <p:animMotion origin="layout" path="M 3.33333E-6 -3.7037E-6 L -0.15703 0.00371 " pathEditMode="relative" rAng="0" ptsTypes="AA">
                                      <p:cBhvr>
                                        <p:cTn id="8" dur="2000" fill="hold"/>
                                        <p:tgtEl>
                                          <p:spTgt spid="6"/>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1.48148E-6 L 0.00651 -0.88958 " pathEditMode="relative" rAng="0" ptsTypes="AA">
                                      <p:cBhvr>
                                        <p:cTn id="12" dur="1000" fill="hold"/>
                                        <p:tgtEl>
                                          <p:spTgt spid="8"/>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val="0"/>
              </a:ext>
            </a:extLst>
          </a:blip>
          <a:srcRect t="8992"/>
          <a:stretch/>
        </p:blipFill>
        <p:spPr>
          <a:xfrm>
            <a:off x="-171450" y="408581"/>
            <a:ext cx="12363450" cy="661585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1946</a:t>
            </a:r>
          </a:p>
        </p:txBody>
      </p:sp>
      <p:sp>
        <p:nvSpPr>
          <p:cNvPr id="6" name="Content Placeholder 5">
            <a:extLst>
              <a:ext uri="{FF2B5EF4-FFF2-40B4-BE49-F238E27FC236}">
                <a16:creationId xmlns:a16="http://schemas.microsoft.com/office/drawing/2014/main" id="{B6E7F344-BA45-4560-8ECC-7C393B0B6547}"/>
              </a:ext>
            </a:extLst>
          </p:cNvPr>
          <p:cNvSpPr>
            <a:spLocks noGrp="1"/>
          </p:cNvSpPr>
          <p:nvPr>
            <p:ph idx="1"/>
          </p:nvPr>
        </p:nvSpPr>
        <p:spPr/>
        <p:txBody>
          <a:bodyPr/>
          <a:lstStyle/>
          <a:p>
            <a:endParaRPr lang="en-GB" dirty="0"/>
          </a:p>
        </p:txBody>
      </p:sp>
      <p:sp>
        <p:nvSpPr>
          <p:cNvPr id="8" name="TextBox 7">
            <a:extLst>
              <a:ext uri="{FF2B5EF4-FFF2-40B4-BE49-F238E27FC236}">
                <a16:creationId xmlns:a16="http://schemas.microsoft.com/office/drawing/2014/main" id="{7E1367D1-F063-448E-9213-D8D54B26498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74B0F4DB-4B54-4E14-9544-80F34C0ACEFB}"/>
              </a:ext>
            </a:extLst>
          </p:cNvPr>
          <p:cNvSpPr/>
          <p:nvPr/>
        </p:nvSpPr>
        <p:spPr>
          <a:xfrm>
            <a:off x="3142829" y="6858000"/>
            <a:ext cx="6470551" cy="119461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dirty="0">
                <a:solidFill>
                  <a:schemeClr val="tx1"/>
                </a:solidFill>
              </a:rPr>
              <a:t>The British Headquarters at the King David Hotel in Jerusalem is bombed by a Jewish group. 91 people of different nationalities were killed, and 46 were injured.</a:t>
            </a:r>
          </a:p>
        </p:txBody>
      </p:sp>
      <p:sp>
        <p:nvSpPr>
          <p:cNvPr id="10" name="Rounded Rectangle 4">
            <a:extLst>
              <a:ext uri="{FF2B5EF4-FFF2-40B4-BE49-F238E27FC236}">
                <a16:creationId xmlns:a16="http://schemas.microsoft.com/office/drawing/2014/main" id="{93F7524B-F032-435D-BA2F-179976DC6728}"/>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pic>
        <p:nvPicPr>
          <p:cNvPr id="8196" name="Picture 4" descr="File:Flickr - Government Press Office (GPO) - The ruins of Jerusalem's &quot;King David&quot; hotel.jpg">
            <a:extLst>
              <a:ext uri="{FF2B5EF4-FFF2-40B4-BE49-F238E27FC236}">
                <a16:creationId xmlns:a16="http://schemas.microsoft.com/office/drawing/2014/main" id="{B8D75E64-DE5C-4B43-A489-26428D703E22}"/>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rot="790092">
            <a:off x="-4455098" y="760544"/>
            <a:ext cx="3459562" cy="320217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97404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359 -0.00671 L 0.9306 -0.00324 " pathEditMode="relative" rAng="0" ptsTypes="AA">
                                      <p:cBhvr>
                                        <p:cTn id="6" dur="1000" fill="hold"/>
                                        <p:tgtEl>
                                          <p:spTgt spid="4"/>
                                        </p:tgtEl>
                                        <p:attrNameLst>
                                          <p:attrName>ppt_x</p:attrName>
                                          <p:attrName>ppt_y</p:attrName>
                                        </p:attrNameLst>
                                      </p:cBhvr>
                                      <p:rCtr x="-45156" y="162"/>
                                    </p:animMotion>
                                  </p:childTnLst>
                                </p:cTn>
                              </p:par>
                              <p:par>
                                <p:cTn id="7" presetID="0" presetClass="path" presetSubtype="0" accel="50000" decel="50000" fill="hold" nodeType="withEffect">
                                  <p:stCondLst>
                                    <p:cond delay="0"/>
                                  </p:stCondLst>
                                  <p:childTnLst>
                                    <p:animMotion origin="layout" path="M -2.5E-6 -2.96296E-6 L -2.5E-6 0.00023 C 0.01003 0.01273 0.01862 0.02824 0.02995 0.03866 C 0.03607 0.04422 0.04388 0.04375 0.05065 0.04723 C 0.05781 0.05093 0.06472 0.05556 0.07149 0.06019 C 0.07956 0.06551 0.08685 0.07315 0.09518 0.07732 C 0.11992 0.09005 0.17149 0.1125 0.20209 0.12037 C 0.21693 0.12408 0.23164 0.12616 0.24623 0.12894 C 0.28386 0.14699 0.31146 0.16204 0.35313 0.17199 C 0.36498 0.17477 0.37709 0.17732 0.3888 0.18056 C 0.40274 0.18449 0.41654 0.18982 0.43034 0.19352 C 0.44466 0.19723 0.50117 0.20903 0.51341 0.21065 C 0.52839 0.21297 0.5431 0.21343 0.55808 0.21505 L 0.59662 0.21945 L 0.79844 0.21505 C 0.84024 0.21343 0.81524 0.21204 0.84909 0.20209 C 0.8569 0.19977 0.86498 0.19931 0.87279 0.19792 C 0.8806 0.19352 0.88841 0.18843 0.89649 0.18496 C 0.90534 0.18125 0.91446 0.18056 0.92318 0.17639 C 0.93555 0.17037 0.94714 0.16204 0.95886 0.15486 C 0.96433 0.15162 0.96849 0.14537 0.9737 0.1419 C 0.97956 0.1382 0.98581 0.13635 0.99154 0.13334 C 1.02201 0.11736 0.99206 0.13241 1.01836 0.11598 C 1.028 0.10996 1.03776 0.10371 1.04805 0.09885 C 1.05899 0.09352 1.05417 0.09653 1.06302 0.09028 L 1.06302 0.09051 L 1.06302 0.09028 " pathEditMode="relative" rAng="0" ptsTypes="AAAAAAAAAAAAAAAAAAAAAAAAAAA">
                                      <p:cBhvr>
                                        <p:cTn id="8" dur="500" fill="hold"/>
                                        <p:tgtEl>
                                          <p:spTgt spid="8196"/>
                                        </p:tgtEl>
                                        <p:attrNameLst>
                                          <p:attrName>ppt_x</p:attrName>
                                          <p:attrName>ppt_y</p:attrName>
                                        </p:attrNameLst>
                                      </p:cBhvr>
                                      <p:rCtr x="53151" y="10972"/>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2.96296E-6 L 0.00651 -0.88959 " pathEditMode="relative" rAng="0" ptsTypes="AA">
                                      <p:cBhvr>
                                        <p:cTn id="12" dur="1000" fill="hold"/>
                                        <p:tgtEl>
                                          <p:spTgt spid="9"/>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N Partition Plan">
            <a:extLst>
              <a:ext uri="{FF2B5EF4-FFF2-40B4-BE49-F238E27FC236}">
                <a16:creationId xmlns:a16="http://schemas.microsoft.com/office/drawing/2014/main" id="{2179AF5B-6322-47DC-BA29-4318AAA2A03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4213" y="365125"/>
            <a:ext cx="11443573" cy="61277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1947</a:t>
            </a:r>
          </a:p>
        </p:txBody>
      </p:sp>
      <p:sp>
        <p:nvSpPr>
          <p:cNvPr id="8" name="TextBox 7">
            <a:extLst>
              <a:ext uri="{FF2B5EF4-FFF2-40B4-BE49-F238E27FC236}">
                <a16:creationId xmlns:a16="http://schemas.microsoft.com/office/drawing/2014/main" id="{3F8CF2FC-3D2C-471D-87CE-B46C34F0FCE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1B8E678B-FE11-43DB-81BB-8FDD5FD1CD40}"/>
              </a:ext>
            </a:extLst>
          </p:cNvPr>
          <p:cNvSpPr/>
          <p:nvPr/>
        </p:nvSpPr>
        <p:spPr>
          <a:xfrm>
            <a:off x="3142829" y="6858001"/>
            <a:ext cx="6470551" cy="1047750"/>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dirty="0">
                <a:solidFill>
                  <a:schemeClr val="tx1"/>
                </a:solidFill>
              </a:rPr>
              <a:t>The United Nations tries to partition (divide) Palestine into an Arab state and a Jewish state. The plan was rejected by Arab leaders.</a:t>
            </a:r>
          </a:p>
        </p:txBody>
      </p:sp>
      <p:sp>
        <p:nvSpPr>
          <p:cNvPr id="11" name="Rounded Rectangle 8">
            <a:extLst>
              <a:ext uri="{FF2B5EF4-FFF2-40B4-BE49-F238E27FC236}">
                <a16:creationId xmlns:a16="http://schemas.microsoft.com/office/drawing/2014/main" id="{39910114-EBE2-476C-9688-8A19C626AB47}"/>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197573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768 0.00625 L 0.87761 0.00232 " pathEditMode="relative" rAng="0" ptsTypes="AA">
                                      <p:cBhvr>
                                        <p:cTn id="6" dur="1000" fill="hold"/>
                                        <p:tgtEl>
                                          <p:spTgt spid="4"/>
                                        </p:tgtEl>
                                        <p:attrNameLst>
                                          <p:attrName>ppt_x</p:attrName>
                                          <p:attrName>ppt_y</p:attrName>
                                        </p:attrNameLst>
                                      </p:cBhvr>
                                      <p:rCtr x="-49010" y="-208"/>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91667E-6 1.11111E-6 L 0.00651 -0.88958 " pathEditMode="relative" rAng="0" ptsTypes="AA">
                                      <p:cBhvr>
                                        <p:cTn id="10" dur="1000" fill="hold"/>
                                        <p:tgtEl>
                                          <p:spTgt spid="9"/>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40025"/>
            <a:ext cx="10515600" cy="1325563"/>
          </a:xfrm>
        </p:spPr>
        <p:txBody>
          <a:bodyPr/>
          <a:lstStyle/>
          <a:p>
            <a:endParaRPr lang="en-GB"/>
          </a:p>
        </p:txBody>
      </p:sp>
      <p:sp>
        <p:nvSpPr>
          <p:cNvPr id="3" name="Content Placeholder 2"/>
          <p:cNvSpPr>
            <a:spLocks noGrp="1"/>
          </p:cNvSpPr>
          <p:nvPr>
            <p:ph idx="1"/>
          </p:nvPr>
        </p:nvSpPr>
        <p:spPr/>
        <p:txBody>
          <a:bodyPr/>
          <a:lstStyle/>
          <a:p>
            <a:endParaRPr lang="en-GB"/>
          </a:p>
        </p:txBody>
      </p:sp>
      <p:pic>
        <p:nvPicPr>
          <p:cNvPr id="10242" name="Picture 2" descr="https://upload.wikimedia.org/wikipedia/commons/b/b5/Palestinian_refugees.jpg">
            <a:extLst>
              <a:ext uri="{FF2B5EF4-FFF2-40B4-BE49-F238E27FC236}">
                <a16:creationId xmlns:a16="http://schemas.microsoft.com/office/drawing/2014/main" id="{18B64535-010D-4593-A11D-8BC4CB03A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6" y="360152"/>
            <a:ext cx="8948058" cy="64831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aising the Ink Flag at Umm Rashrash (Eilat).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7848600" y="345403"/>
            <a:ext cx="4363065" cy="6483100"/>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10342984" y="6120773"/>
            <a:ext cx="1828800" cy="577124"/>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rial" panose="020B0604020202020204" pitchFamily="34" charset="0"/>
                <a:cs typeface="Arial" panose="020B0604020202020204" pitchFamily="34" charset="0"/>
              </a:rPr>
              <a:t>1948</a:t>
            </a:r>
            <a:endParaRPr lang="en-GB" sz="3600" dirty="0">
              <a:solidFill>
                <a:schemeClr val="tx1"/>
              </a:solidFill>
              <a:latin typeface="Arial" panose="020B0604020202020204" pitchFamily="34" charset="0"/>
              <a:cs typeface="Arial" panose="020B0604020202020204" pitchFamily="34" charset="0"/>
            </a:endParaRPr>
          </a:p>
        </p:txBody>
      </p:sp>
      <p:sp>
        <p:nvSpPr>
          <p:cNvPr id="8" name="Action Button: Forward or Next 7">
            <a:hlinkClick r:id="rId5" highlightClick="1"/>
          </p:cNvPr>
          <p:cNvSpPr/>
          <p:nvPr/>
        </p:nvSpPr>
        <p:spPr>
          <a:xfrm>
            <a:off x="12397646" y="4585079"/>
            <a:ext cx="1544580" cy="1269242"/>
          </a:xfrm>
          <a:prstGeom prst="actionButtonForwardNex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1948</a:t>
            </a:r>
          </a:p>
        </p:txBody>
      </p:sp>
      <p:sp>
        <p:nvSpPr>
          <p:cNvPr id="9" name="TextBox 8">
            <a:extLst>
              <a:ext uri="{FF2B5EF4-FFF2-40B4-BE49-F238E27FC236}">
                <a16:creationId xmlns:a16="http://schemas.microsoft.com/office/drawing/2014/main" id="{6D8B1636-7104-4F77-86B3-BA5C4FD4407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6F1F36E5-0C21-408B-B653-BE6D788ADA17}"/>
              </a:ext>
            </a:extLst>
          </p:cNvPr>
          <p:cNvSpPr/>
          <p:nvPr/>
        </p:nvSpPr>
        <p:spPr>
          <a:xfrm>
            <a:off x="3142829" y="6858000"/>
            <a:ext cx="6470551" cy="249554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In one year:</a:t>
            </a:r>
            <a:endParaRPr lang="en-GB" dirty="0">
              <a:solidFill>
                <a:schemeClr val="tx1"/>
              </a:solidFill>
            </a:endParaRPr>
          </a:p>
          <a:p>
            <a:pPr marL="342900" indent="-342900">
              <a:buFont typeface="Arial" panose="020B0604020202020204" pitchFamily="34" charset="0"/>
              <a:buChar char="•"/>
            </a:pPr>
            <a:r>
              <a:rPr lang="en-GB" dirty="0">
                <a:solidFill>
                  <a:schemeClr val="tx1"/>
                </a:solidFill>
              </a:rPr>
              <a:t>Britain leaves Palestine.</a:t>
            </a:r>
          </a:p>
          <a:p>
            <a:pPr marL="342900" indent="-342900">
              <a:buFont typeface="Arial" panose="020B0604020202020204" pitchFamily="34" charset="0"/>
              <a:buChar char="•"/>
            </a:pPr>
            <a:r>
              <a:rPr lang="en-GB" dirty="0">
                <a:solidFill>
                  <a:schemeClr val="tx1"/>
                </a:solidFill>
              </a:rPr>
              <a:t>A war is fought between the new Jewish state of Israel and its Arab neighbours.</a:t>
            </a:r>
          </a:p>
          <a:p>
            <a:pPr marL="342900" indent="-342900">
              <a:buFont typeface="Arial" panose="020B0604020202020204" pitchFamily="34" charset="0"/>
              <a:buChar char="•"/>
            </a:pPr>
            <a:r>
              <a:rPr lang="en-GB" dirty="0">
                <a:solidFill>
                  <a:schemeClr val="tx1"/>
                </a:solidFill>
              </a:rPr>
              <a:t>In what is remembered as the Nakba (catastrophe) by Palestinians and as the War of Independence by Israel,</a:t>
            </a:r>
          </a:p>
          <a:p>
            <a:pPr marL="800100" lvl="1" indent="-342900">
              <a:buFont typeface="Arial" panose="020B0604020202020204" pitchFamily="34" charset="0"/>
              <a:buChar char="•"/>
            </a:pPr>
            <a:r>
              <a:rPr lang="en-GB" dirty="0">
                <a:solidFill>
                  <a:schemeClr val="tx1"/>
                </a:solidFill>
              </a:rPr>
              <a:t>The state of Israel is created.</a:t>
            </a:r>
          </a:p>
          <a:p>
            <a:pPr marL="800100" lvl="1" indent="-342900">
              <a:buFont typeface="Arial" panose="020B0604020202020204" pitchFamily="34" charset="0"/>
              <a:buChar char="•"/>
            </a:pPr>
            <a:r>
              <a:rPr lang="en-GB" dirty="0">
                <a:solidFill>
                  <a:schemeClr val="tx1"/>
                </a:solidFill>
              </a:rPr>
              <a:t>700,000 Palestinians are displaced from their homes.</a:t>
            </a:r>
          </a:p>
        </p:txBody>
      </p:sp>
    </p:spTree>
    <p:extLst>
      <p:ext uri="{BB962C8B-B14F-4D97-AF65-F5344CB8AC3E}">
        <p14:creationId xmlns:p14="http://schemas.microsoft.com/office/powerpoint/2010/main" val="163323689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1901 -0.00671 L 0.9306 -0.00324 " pathEditMode="relative" rAng="0" ptsTypes="AA">
                                      <p:cBhvr>
                                        <p:cTn id="6" dur="1000" fill="hold"/>
                                        <p:tgtEl>
                                          <p:spTgt spid="4"/>
                                        </p:tgtEl>
                                        <p:attrNameLst>
                                          <p:attrName>ppt_x</p:attrName>
                                          <p:attrName>ppt_y</p:attrName>
                                        </p:attrNameLst>
                                      </p:cBhvr>
                                      <p:rCtr x="-44427" y="162"/>
                                    </p:animMotion>
                                  </p:childTnLst>
                                </p:cTn>
                              </p:par>
                              <p:par>
                                <p:cTn id="7" presetID="42" presetClass="path" presetSubtype="0" accel="50000" decel="50000" fill="hold" grpId="0" nodeType="withEffect">
                                  <p:stCondLst>
                                    <p:cond delay="0"/>
                                  </p:stCondLst>
                                  <p:childTnLst>
                                    <p:animMotion origin="layout" path="M 1.66667E-6 -1.11111E-6 L -0.15703 0.0037 " pathEditMode="relative" rAng="0" ptsTypes="AA">
                                      <p:cBhvr>
                                        <p:cTn id="8" dur="2000" fill="hold"/>
                                        <p:tgtEl>
                                          <p:spTgt spid="8"/>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4.44444E-6 L 0.00651 -0.94537 " pathEditMode="relative" rAng="0" ptsTypes="AA">
                                      <p:cBhvr>
                                        <p:cTn id="12" dur="1000" fill="hold"/>
                                        <p:tgtEl>
                                          <p:spTgt spid="10"/>
                                        </p:tgtEl>
                                        <p:attrNameLst>
                                          <p:attrName>ppt_x</p:attrName>
                                          <p:attrName>ppt_y</p:attrName>
                                        </p:attrNameLst>
                                      </p:cBhvr>
                                      <p:rCtr x="326" y="-4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d/d0/Port_Said_from_air.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13899"/>
            <a:ext cx="12192000" cy="65441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1956</a:t>
            </a:r>
          </a:p>
        </p:txBody>
      </p:sp>
      <p:sp>
        <p:nvSpPr>
          <p:cNvPr id="6" name="Action Button: Forward or Next 5">
            <a:hlinkClick r:id="rId4" highlightClick="1"/>
          </p:cNvPr>
          <p:cNvSpPr/>
          <p:nvPr/>
        </p:nvSpPr>
        <p:spPr>
          <a:xfrm>
            <a:off x="12192000" y="4622203"/>
            <a:ext cx="1700981" cy="1491934"/>
          </a:xfrm>
          <a:prstGeom prst="actionButtonForwardNex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FFE9C49-1C01-4F1D-9429-4A572605668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B81DBF4D-8202-4A95-B9B6-91DC4965298A}"/>
              </a:ext>
            </a:extLst>
          </p:cNvPr>
          <p:cNvSpPr/>
          <p:nvPr/>
        </p:nvSpPr>
        <p:spPr>
          <a:xfrm>
            <a:off x="4095750" y="6858000"/>
            <a:ext cx="6267450" cy="4802187"/>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2000" dirty="0">
                <a:solidFill>
                  <a:schemeClr val="tx1"/>
                </a:solidFill>
                <a:latin typeface="Arial" panose="020B0604020202020204" pitchFamily="34" charset="0"/>
                <a:cs typeface="Arial" panose="020B0604020202020204" pitchFamily="34" charset="0"/>
              </a:rPr>
              <a:t>Britain creates </a:t>
            </a:r>
            <a:r>
              <a:rPr lang="en-GB" sz="2000" b="1" dirty="0">
                <a:solidFill>
                  <a:schemeClr val="tx1"/>
                </a:solidFill>
                <a:latin typeface="Arial" panose="020B0604020202020204" pitchFamily="34" charset="0"/>
                <a:cs typeface="Arial" panose="020B0604020202020204" pitchFamily="34" charset="0"/>
              </a:rPr>
              <a:t>Suez War </a:t>
            </a:r>
            <a:r>
              <a:rPr lang="en-GB" sz="2000" dirty="0">
                <a:solidFill>
                  <a:schemeClr val="tx1"/>
                </a:solidFill>
                <a:latin typeface="Arial" panose="020B0604020202020204" pitchFamily="34" charset="0"/>
                <a:cs typeface="Arial" panose="020B0604020202020204" pitchFamily="34" charset="0"/>
              </a:rPr>
              <a:t>with support from Israel to get control of the important Suez Canal away from Egypt.</a:t>
            </a:r>
          </a:p>
          <a:p>
            <a:pPr lvl="0">
              <a:defRPr/>
            </a:pPr>
            <a:r>
              <a:rPr lang="en-GB" sz="2000" dirty="0">
                <a:solidFill>
                  <a:schemeClr val="tx1"/>
                </a:solidFill>
                <a:latin typeface="Arial" panose="020B0604020202020204" pitchFamily="34" charset="0"/>
                <a:cs typeface="Arial" panose="020B0604020202020204" pitchFamily="34" charset="0"/>
              </a:rPr>
              <a:t>Egypt’s leader, Abdul Nasser, had nationalised the canal and closed it to Israeli shipping. Britain’s government was worried about its own shipping and oil, so it persuaded Israel to invade. British and French forces were then ready to go in, pretending to be there to separate the forces, but actually to secure the canal. Britain and France are forced into an embarrassing climbdown by the USA, and </a:t>
            </a:r>
            <a:r>
              <a:rPr lang="en-GB" sz="2000" dirty="0" err="1">
                <a:solidFill>
                  <a:schemeClr val="tx1"/>
                </a:solidFill>
                <a:latin typeface="Arial" panose="020B0604020202020204" pitchFamily="34" charset="0"/>
                <a:cs typeface="Arial" panose="020B0604020202020204" pitchFamily="34" charset="0"/>
              </a:rPr>
              <a:t>Britsih</a:t>
            </a:r>
            <a:r>
              <a:rPr lang="en-GB" sz="2000" dirty="0">
                <a:solidFill>
                  <a:schemeClr val="tx1"/>
                </a:solidFill>
                <a:latin typeface="Arial" panose="020B0604020202020204" pitchFamily="34" charset="0"/>
                <a:cs typeface="Arial" panose="020B0604020202020204" pitchFamily="34" charset="0"/>
              </a:rPr>
              <a:t> Prime Minister Anthony Eden resigns.</a:t>
            </a:r>
          </a:p>
          <a:p>
            <a:r>
              <a:rPr lang="en-GB" sz="2000" b="1" dirty="0">
                <a:solidFill>
                  <a:schemeClr val="tx1"/>
                </a:solidFill>
                <a:latin typeface="Arial" panose="020B0604020202020204" pitchFamily="34" charset="0"/>
                <a:cs typeface="Arial" panose="020B0604020202020204" pitchFamily="34" charset="0"/>
              </a:rPr>
              <a:t>Picture</a:t>
            </a:r>
            <a:r>
              <a:rPr lang="en-GB" sz="2000" b="1" dirty="0">
                <a:latin typeface="Arial" panose="020B0604020202020204" pitchFamily="34" charset="0"/>
                <a:cs typeface="Arial" panose="020B0604020202020204" pitchFamily="34" charset="0"/>
              </a:rPr>
              <a:t>: </a:t>
            </a:r>
            <a:r>
              <a:rPr lang="en-GB" sz="2000" i="1" dirty="0">
                <a:solidFill>
                  <a:srgbClr val="202122"/>
                </a:solidFill>
                <a:latin typeface="Arial" panose="020B0604020202020204" pitchFamily="34" charset="0"/>
                <a:cs typeface="Arial" panose="020B0604020202020204" pitchFamily="34" charset="0"/>
              </a:rPr>
              <a:t>Smoke rises from oil tanks beside the Suez Canal hit during the initial Anglo-French assault on </a:t>
            </a:r>
            <a:r>
              <a:rPr lang="en-GB" sz="2000" i="1" dirty="0">
                <a:solidFill>
                  <a:srgbClr val="0B0080"/>
                </a:solidFill>
                <a:latin typeface="Arial" panose="020B0604020202020204" pitchFamily="34" charset="0"/>
                <a:cs typeface="Arial" panose="020B0604020202020204" pitchFamily="34" charset="0"/>
                <a:hlinkClick r:id="rId5" tooltip="Port Said"/>
              </a:rPr>
              <a:t>Port Said</a:t>
            </a:r>
            <a:r>
              <a:rPr lang="en-GB" sz="2000" i="1" dirty="0">
                <a:solidFill>
                  <a:srgbClr val="202122"/>
                </a:solidFill>
                <a:latin typeface="Arial" panose="020B0604020202020204" pitchFamily="34" charset="0"/>
                <a:cs typeface="Arial" panose="020B0604020202020204" pitchFamily="34" charset="0"/>
              </a:rPr>
              <a:t>, 5 November 1956.</a:t>
            </a:r>
            <a:endParaRPr lang="en-GB" sz="2000" i="1" dirty="0">
              <a:latin typeface="Arial" panose="020B0604020202020204" pitchFamily="34" charset="0"/>
              <a:cs typeface="Arial" panose="020B0604020202020204" pitchFamily="34" charset="0"/>
            </a:endParaRPr>
          </a:p>
        </p:txBody>
      </p:sp>
      <p:sp>
        <p:nvSpPr>
          <p:cNvPr id="10" name="Rounded Rectangle 4">
            <a:extLst>
              <a:ext uri="{FF2B5EF4-FFF2-40B4-BE49-F238E27FC236}">
                <a16:creationId xmlns:a16="http://schemas.microsoft.com/office/drawing/2014/main" id="{E6765D6B-84BC-4BAC-8E78-B5ACE54BA008}"/>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694369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4883 -0.01088 L 0.9306 -0.00324 " pathEditMode="relative" rAng="0" ptsTypes="AA">
                                      <p:cBhvr>
                                        <p:cTn id="6" dur="1000" fill="hold"/>
                                        <p:tgtEl>
                                          <p:spTgt spid="4"/>
                                        </p:tgtEl>
                                        <p:attrNameLst>
                                          <p:attrName>ppt_x</p:attrName>
                                          <p:attrName>ppt_y</p:attrName>
                                        </p:attrNameLst>
                                      </p:cBhvr>
                                      <p:rCtr x="-40911" y="370"/>
                                    </p:animMotion>
                                  </p:childTnLst>
                                </p:cTn>
                              </p:par>
                              <p:par>
                                <p:cTn id="7" presetID="42" presetClass="path" presetSubtype="0" accel="50000" decel="50000" fill="hold" grpId="0" nodeType="withEffect">
                                  <p:stCondLst>
                                    <p:cond delay="0"/>
                                  </p:stCondLst>
                                  <p:childTnLst>
                                    <p:animMotion origin="layout" path="M -1.45833E-6 1.11111E-6 L -0.15703 0.0037 " pathEditMode="relative" rAng="0" ptsTypes="AA">
                                      <p:cBhvr>
                                        <p:cTn id="8" dur="2000" fill="hold"/>
                                        <p:tgtEl>
                                          <p:spTgt spid="6"/>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4.44444E-6 L 0.00651 -0.94537 " pathEditMode="relative" rAng="0" ptsTypes="AA">
                                      <p:cBhvr>
                                        <p:cTn id="12" dur="1000" fill="hold"/>
                                        <p:tgtEl>
                                          <p:spTgt spid="9"/>
                                        </p:tgtEl>
                                        <p:attrNameLst>
                                          <p:attrName>ppt_x</p:attrName>
                                          <p:attrName>ppt_y</p:attrName>
                                        </p:attrNameLst>
                                      </p:cBhvr>
                                      <p:rCtr x="326" y="-4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ile:Flickr - Government Press Office (GPO) - Defense Minister Moshe Dayan, Chief of staff Yitzhak Rabin, Gen. Rehavam Zeevi (R) And Gen. Narkis in the old city of Jerusalem.jpg">
            <a:extLst>
              <a:ext uri="{FF2B5EF4-FFF2-40B4-BE49-F238E27FC236}">
                <a16:creationId xmlns:a16="http://schemas.microsoft.com/office/drawing/2014/main" id="{EE8FADAC-D632-4E51-9670-3F942ED0E116}"/>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366304" y="354842"/>
            <a:ext cx="12558304" cy="65031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1967</a:t>
            </a:r>
          </a:p>
        </p:txBody>
      </p:sp>
      <p:sp>
        <p:nvSpPr>
          <p:cNvPr id="6" name="TextBox 5">
            <a:extLst>
              <a:ext uri="{FF2B5EF4-FFF2-40B4-BE49-F238E27FC236}">
                <a16:creationId xmlns:a16="http://schemas.microsoft.com/office/drawing/2014/main" id="{677D46BD-A106-43A7-BC17-52C4B5F6E39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63859993-2683-4B43-B1FE-05FE72CAC663}"/>
              </a:ext>
            </a:extLst>
          </p:cNvPr>
          <p:cNvSpPr/>
          <p:nvPr/>
        </p:nvSpPr>
        <p:spPr>
          <a:xfrm>
            <a:off x="3244380" y="6858000"/>
            <a:ext cx="6267450"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2000" b="1" dirty="0">
                <a:solidFill>
                  <a:schemeClr val="tx1"/>
                </a:solidFill>
                <a:latin typeface="Arial" panose="020B0604020202020204" pitchFamily="34" charset="0"/>
                <a:cs typeface="Arial" panose="020B0604020202020204" pitchFamily="34" charset="0"/>
              </a:rPr>
              <a:t>The 6 Day War was fought  </a:t>
            </a:r>
            <a:r>
              <a:rPr lang="en-GB" sz="2000" dirty="0">
                <a:solidFill>
                  <a:schemeClr val="tx1"/>
                </a:solidFill>
                <a:latin typeface="Arial" panose="020B0604020202020204" pitchFamily="34" charset="0"/>
                <a:cs typeface="Arial" panose="020B0604020202020204" pitchFamily="34" charset="0"/>
              </a:rPr>
              <a:t>between Israel and three Arab nations. Israel won and began occupation of East Jerusalem, the West Bank and Gaza</a:t>
            </a:r>
          </a:p>
          <a:p>
            <a:r>
              <a:rPr lang="en-GB" sz="2000" b="1" dirty="0">
                <a:solidFill>
                  <a:schemeClr val="tx1"/>
                </a:solidFill>
                <a:latin typeface="Arial" panose="020B0604020202020204" pitchFamily="34" charset="0"/>
                <a:cs typeface="Arial" panose="020B0604020202020204" pitchFamily="34" charset="0"/>
              </a:rPr>
              <a:t>Picture</a:t>
            </a:r>
            <a:r>
              <a:rPr lang="en-GB" sz="2000" b="1" dirty="0">
                <a:latin typeface="Arial" panose="020B0604020202020204" pitchFamily="34" charset="0"/>
                <a:cs typeface="Arial" panose="020B0604020202020204" pitchFamily="34" charset="0"/>
              </a:rPr>
              <a:t>: </a:t>
            </a:r>
            <a:r>
              <a:rPr lang="en-GB" sz="2000" i="1" dirty="0">
                <a:solidFill>
                  <a:srgbClr val="202122"/>
                </a:solidFill>
                <a:latin typeface="Arial" panose="020B0604020202020204" pitchFamily="34" charset="0"/>
                <a:cs typeface="Arial" panose="020B0604020202020204" pitchFamily="34" charset="0"/>
              </a:rPr>
              <a:t>Israeli military leaders enter Jerusalem victorious. </a:t>
            </a:r>
            <a:endParaRPr lang="en-GB" sz="2000" i="1" dirty="0">
              <a:latin typeface="Arial" panose="020B0604020202020204" pitchFamily="34" charset="0"/>
              <a:cs typeface="Arial" panose="020B0604020202020204" pitchFamily="34" charset="0"/>
            </a:endParaRPr>
          </a:p>
        </p:txBody>
      </p:sp>
      <p:sp>
        <p:nvSpPr>
          <p:cNvPr id="8" name="Rounded Rectangle 5">
            <a:extLst>
              <a:ext uri="{FF2B5EF4-FFF2-40B4-BE49-F238E27FC236}">
                <a16:creationId xmlns:a16="http://schemas.microsoft.com/office/drawing/2014/main" id="{E1878A1E-6C48-4531-BB31-89413C2FB2CB}"/>
              </a:ext>
            </a:extLst>
          </p:cNvPr>
          <p:cNvSpPr/>
          <p:nvPr/>
        </p:nvSpPr>
        <p:spPr>
          <a:xfrm>
            <a:off x="10156722" y="6462721"/>
            <a:ext cx="1828800" cy="369332"/>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197153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1576 -0.01527 L 0.9306 -0.00324 " pathEditMode="relative" rAng="0" ptsTypes="AA">
                                      <p:cBhvr>
                                        <p:cTn id="6" dur="1000" fill="hold"/>
                                        <p:tgtEl>
                                          <p:spTgt spid="4"/>
                                        </p:tgtEl>
                                        <p:attrNameLst>
                                          <p:attrName>ppt_x</p:attrName>
                                          <p:attrName>ppt_y</p:attrName>
                                        </p:attrNameLst>
                                      </p:cBhvr>
                                      <p:rCtr x="-49258" y="60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91667E-6 -2.59259E-6 L 0.00664 -0.56435 " pathEditMode="relative" rAng="0" ptsTypes="AA">
                                      <p:cBhvr>
                                        <p:cTn id="10" dur="1000" fill="hold"/>
                                        <p:tgtEl>
                                          <p:spTgt spid="7"/>
                                        </p:tgtEl>
                                        <p:attrNameLst>
                                          <p:attrName>ppt_x</p:attrName>
                                          <p:attrName>ppt_y</p:attrName>
                                        </p:attrNameLst>
                                      </p:cBhvr>
                                      <p:rCtr x="326" y="-28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146" name="Picture 2" descr="Related image"/>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82136"/>
            <a:ext cx="12192000" cy="77458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611467" y="5219700"/>
            <a:ext cx="9025805"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1967-present</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484878" y="788221"/>
            <a:ext cx="3744568" cy="442163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3B54C1A0-EC4C-4CC4-85AB-0744E3A53739}"/>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730474F8-118D-41CA-8E77-2F2CE39B04E6}"/>
              </a:ext>
            </a:extLst>
          </p:cNvPr>
          <p:cNvSpPr/>
          <p:nvPr/>
        </p:nvSpPr>
        <p:spPr>
          <a:xfrm>
            <a:off x="5397645" y="6858000"/>
            <a:ext cx="6267450" cy="1287010"/>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Israeli  settlement expansion on Palestinian land begins and lasts until today</a:t>
            </a:r>
          </a:p>
        </p:txBody>
      </p:sp>
      <p:sp>
        <p:nvSpPr>
          <p:cNvPr id="9" name="Rounded Rectangle 6">
            <a:extLst>
              <a:ext uri="{FF2B5EF4-FFF2-40B4-BE49-F238E27FC236}">
                <a16:creationId xmlns:a16="http://schemas.microsoft.com/office/drawing/2014/main" id="{4EF7B972-7AA8-4D28-AF53-28246B5DD758}"/>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718429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181 -0.01088 L 0.89232 -0.04097 " pathEditMode="relative" rAng="0" ptsTypes="AA">
                                      <p:cBhvr>
                                        <p:cTn id="6" dur="1000" fill="hold"/>
                                        <p:tgtEl>
                                          <p:spTgt spid="4"/>
                                        </p:tgtEl>
                                        <p:attrNameLst>
                                          <p:attrName>ppt_x</p:attrName>
                                          <p:attrName>ppt_y</p:attrName>
                                        </p:attrNameLst>
                                      </p:cBhvr>
                                      <p:rCtr x="-51289" y="-1505"/>
                                    </p:animMotion>
                                  </p:childTnLst>
                                </p:cTn>
                              </p:par>
                              <p:par>
                                <p:cTn id="7" presetID="42" presetClass="path" presetSubtype="0" accel="50000" decel="50000" fill="hold" nodeType="withEffect">
                                  <p:stCondLst>
                                    <p:cond delay="0"/>
                                  </p:stCondLst>
                                  <p:childTnLst>
                                    <p:animMotion origin="layout" path="M 3.95833E-6 1.48148E-6 L 0.49283 -0.01296 " pathEditMode="relative" rAng="0" ptsTypes="AA">
                                      <p:cBhvr>
                                        <p:cTn id="8" dur="2000" fill="hold"/>
                                        <p:tgtEl>
                                          <p:spTgt spid="3"/>
                                        </p:tgtEl>
                                        <p:attrNameLst>
                                          <p:attrName>ppt_x</p:attrName>
                                          <p:attrName>ppt_y</p:attrName>
                                        </p:attrNameLst>
                                      </p:cBhvr>
                                      <p:rCtr x="24648" y="-648"/>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0 L 0.01159 -0.65926 " pathEditMode="relative" rAng="0" ptsTypes="AA">
                                      <p:cBhvr>
                                        <p:cTn id="12" dur="1000" fill="hold"/>
                                        <p:tgtEl>
                                          <p:spTgt spid="8"/>
                                        </p:tgtEl>
                                        <p:attrNameLst>
                                          <p:attrName>ppt_x</p:attrName>
                                          <p:attrName>ppt_y</p:attrName>
                                        </p:attrNameLst>
                                      </p:cBhvr>
                                      <p:rCtr x="573" y="-329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upload.wikimedia.org/wikipedia/commons/thumb/b/bc/Destroyed_m60.jpg/1280px-Destroyed_m60.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flipH="1">
            <a:off x="0" y="368489"/>
            <a:ext cx="12192000" cy="756882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1435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1973</a:t>
            </a:r>
          </a:p>
        </p:txBody>
      </p:sp>
      <p:sp>
        <p:nvSpPr>
          <p:cNvPr id="3" name="Action Button: Forward or Next 2">
            <a:hlinkClick r:id="rId4" highlightClick="1"/>
          </p:cNvPr>
          <p:cNvSpPr/>
          <p:nvPr/>
        </p:nvSpPr>
        <p:spPr>
          <a:xfrm>
            <a:off x="12192000" y="4735288"/>
            <a:ext cx="1828800" cy="1269242"/>
          </a:xfrm>
          <a:prstGeom prst="actionButtonForwardNext">
            <a:avLst/>
          </a:prstGeom>
          <a:solidFill>
            <a:srgbClr val="92D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877C3B6D-6FFA-4CFC-A1C4-3AA0F5E7040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1EF81C91-EF36-4DD4-BF65-B9307D194B12}"/>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The “Yom Kippur War”, named for a Jewish holiday, between Israel and several Arab neighbours causes a global oil crisis.</a:t>
            </a:r>
          </a:p>
          <a:p>
            <a:pPr lvl="0" algn="ctr">
              <a:defRPr/>
            </a:pPr>
            <a:r>
              <a:rPr lang="en-GB" sz="2000" dirty="0">
                <a:solidFill>
                  <a:schemeClr val="tx1"/>
                </a:solidFill>
                <a:latin typeface="Arial" panose="020B0604020202020204" pitchFamily="34" charset="0"/>
                <a:cs typeface="Arial" panose="020B0604020202020204" pitchFamily="34" charset="0"/>
              </a:rPr>
              <a:t>Israeli tank destroyed by Egypt in the Sinai. </a:t>
            </a:r>
            <a:endParaRPr lang="en-GB" sz="2000" i="1" dirty="0">
              <a:latin typeface="Arial" panose="020B0604020202020204" pitchFamily="34" charset="0"/>
              <a:cs typeface="Arial" panose="020B0604020202020204" pitchFamily="34" charset="0"/>
            </a:endParaRPr>
          </a:p>
        </p:txBody>
      </p:sp>
      <p:sp>
        <p:nvSpPr>
          <p:cNvPr id="9" name="Rounded Rectangle 9">
            <a:extLst>
              <a:ext uri="{FF2B5EF4-FFF2-40B4-BE49-F238E27FC236}">
                <a16:creationId xmlns:a16="http://schemas.microsoft.com/office/drawing/2014/main" id="{55941F58-E8BF-46B4-98C0-6659B7C53813}"/>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922026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378 -0.01273 L 0.9306 -0.00324 " pathEditMode="relative" rAng="0" ptsTypes="AA">
                                      <p:cBhvr>
                                        <p:cTn id="6" dur="1000" fill="hold"/>
                                        <p:tgtEl>
                                          <p:spTgt spid="4"/>
                                        </p:tgtEl>
                                        <p:attrNameLst>
                                          <p:attrName>ppt_x</p:attrName>
                                          <p:attrName>ppt_y</p:attrName>
                                        </p:attrNameLst>
                                      </p:cBhvr>
                                      <p:rCtr x="-48659" y="463"/>
                                    </p:animMotion>
                                  </p:childTnLst>
                                </p:cTn>
                              </p:par>
                              <p:par>
                                <p:cTn id="7" presetID="42" presetClass="path" presetSubtype="0" accel="50000" decel="50000" fill="hold" grpId="0" nodeType="withEffect">
                                  <p:stCondLst>
                                    <p:cond delay="0"/>
                                  </p:stCondLst>
                                  <p:childTnLst>
                                    <p:animMotion origin="layout" path="M 0 -3.7037E-7 L -0.15703 0.0037 " pathEditMode="relative" rAng="0" ptsTypes="AA">
                                      <p:cBhvr>
                                        <p:cTn id="8" dur="2000" fill="hold"/>
                                        <p:tgtEl>
                                          <p:spTgt spid="3"/>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664 -0.56435 " pathEditMode="relative" rAng="0" ptsTypes="AA">
                                      <p:cBhvr>
                                        <p:cTn id="12" dur="1000" fill="hold"/>
                                        <p:tgtEl>
                                          <p:spTgt spid="8"/>
                                        </p:tgtEl>
                                        <p:attrNameLst>
                                          <p:attrName>ppt_x</p:attrName>
                                          <p:attrName>ppt_y</p:attrName>
                                        </p:attrNameLst>
                                      </p:cBhvr>
                                      <p:rCtr x="326" y="-28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s://upload.wikimedia.org/wikipedia/commons/thumb/1/14/Anwar_Sadat_Jimmy_Carter_Menachem_Begin_sign_Camp_David_Accords-1978.jpg/800px-Anwar_Sadat_Jimmy_Carter_Menachem_Begin_sign_Camp_David_Accords-197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54841"/>
            <a:ext cx="12192000" cy="72726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1978</a:t>
            </a:r>
          </a:p>
        </p:txBody>
      </p:sp>
      <p:sp>
        <p:nvSpPr>
          <p:cNvPr id="5" name="Content Placeholder 4"/>
          <p:cNvSpPr>
            <a:spLocks noGrp="1"/>
          </p:cNvSpPr>
          <p:nvPr>
            <p:ph idx="1"/>
          </p:nvPr>
        </p:nvSpPr>
        <p:spPr/>
        <p:txBody>
          <a:bodyPr/>
          <a:lstStyle/>
          <a:p>
            <a:endParaRPr lang="en-GB"/>
          </a:p>
        </p:txBody>
      </p:sp>
      <p:sp>
        <p:nvSpPr>
          <p:cNvPr id="7" name="Action Button: Forward or Next 6">
            <a:hlinkClick r:id="rId4" highlightClick="1"/>
          </p:cNvPr>
          <p:cNvSpPr/>
          <p:nvPr/>
        </p:nvSpPr>
        <p:spPr>
          <a:xfrm>
            <a:off x="12192000" y="4907721"/>
            <a:ext cx="1828800" cy="1269242"/>
          </a:xfrm>
          <a:prstGeom prst="actionButtonForwardNext">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0188E02-655A-4DF1-89CE-4307A5FB156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0F2AB337-A4BA-4FEE-934E-AFDEF67A5D10}"/>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Camp David peace</a:t>
            </a:r>
          </a:p>
          <a:p>
            <a:pPr lvl="0" algn="ctr">
              <a:defRPr/>
            </a:pPr>
            <a:r>
              <a:rPr lang="en-GB" sz="2000" dirty="0">
                <a:solidFill>
                  <a:schemeClr val="tx1"/>
                </a:solidFill>
                <a:latin typeface="Arial" panose="020B0604020202020204" pitchFamily="34" charset="0"/>
                <a:cs typeface="Arial" panose="020B0604020202020204" pitchFamily="34" charset="0"/>
              </a:rPr>
              <a:t>Having fought four wars in thirty years, Egypt and Israel sign a peace deal which has held since.</a:t>
            </a:r>
          </a:p>
          <a:p>
            <a:pPr lvl="0" algn="ctr">
              <a:defRPr/>
            </a:pPr>
            <a:r>
              <a:rPr lang="en-GB" sz="2000" dirty="0">
                <a:solidFill>
                  <a:schemeClr val="tx1"/>
                </a:solidFill>
                <a:latin typeface="Arial" panose="020B0604020202020204" pitchFamily="34" charset="0"/>
                <a:cs typeface="Arial" panose="020B0604020202020204" pitchFamily="34" charset="0"/>
              </a:rPr>
              <a:t>USA President Jimmy Carter between Egypt’s Anwar Sadat with Israel’s Menachem Begin shaking hands to make peace.</a:t>
            </a:r>
          </a:p>
        </p:txBody>
      </p:sp>
      <p:sp>
        <p:nvSpPr>
          <p:cNvPr id="10" name="Rounded Rectangle 5">
            <a:extLst>
              <a:ext uri="{FF2B5EF4-FFF2-40B4-BE49-F238E27FC236}">
                <a16:creationId xmlns:a16="http://schemas.microsoft.com/office/drawing/2014/main" id="{9F9DE7CD-6988-416D-9620-F169734CB159}"/>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906744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594 -0.01527 L 0.9306 -0.00324 " pathEditMode="relative" rAng="0" ptsTypes="AA">
                                      <p:cBhvr>
                                        <p:cTn id="6" dur="1000" fill="hold"/>
                                        <p:tgtEl>
                                          <p:spTgt spid="4"/>
                                        </p:tgtEl>
                                        <p:attrNameLst>
                                          <p:attrName>ppt_x</p:attrName>
                                          <p:attrName>ppt_y</p:attrName>
                                        </p:attrNameLst>
                                      </p:cBhvr>
                                      <p:rCtr x="-45273" y="602"/>
                                    </p:animMotion>
                                  </p:childTnLst>
                                </p:cTn>
                              </p:par>
                              <p:par>
                                <p:cTn id="7" presetID="42" presetClass="path" presetSubtype="0" accel="50000" decel="50000" fill="hold" grpId="0" nodeType="withEffect">
                                  <p:stCondLst>
                                    <p:cond delay="0"/>
                                  </p:stCondLst>
                                  <p:childTnLst>
                                    <p:animMotion origin="layout" path="M 0 -1.85185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3 -0.49259 " pathEditMode="relative" rAng="0" ptsTypes="AA">
                                      <p:cBhvr>
                                        <p:cTn id="12" dur="1000" fill="hold"/>
                                        <p:tgtEl>
                                          <p:spTgt spid="9"/>
                                        </p:tgtEl>
                                        <p:attrNameLst>
                                          <p:attrName>ppt_x</p:attrName>
                                          <p:attrName>ppt_y</p:attrName>
                                        </p:attrNameLst>
                                      </p:cBhvr>
                                      <p:rCtr x="-156" y="-246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365125"/>
            <a:ext cx="12331077" cy="9248308"/>
          </a:xfrm>
        </p:spPr>
      </p:pic>
      <p:sp>
        <p:nvSpPr>
          <p:cNvPr id="5" name="Rectangle 4"/>
          <p:cNvSpPr/>
          <p:nvPr/>
        </p:nvSpPr>
        <p:spPr>
          <a:xfrm>
            <a:off x="-6968624" y="5219700"/>
            <a:ext cx="374012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84BC</a:t>
            </a:r>
          </a:p>
        </p:txBody>
      </p:sp>
      <p:pic>
        <p:nvPicPr>
          <p:cNvPr id="15362" name="Picture 2" descr="Relief carving depicting Roman soldiers carrying a menorah and other artifac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30200" y="-722467"/>
            <a:ext cx="15001875" cy="8372476"/>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9" name="Action Button: Forward or Next 8">
            <a:hlinkClick r:id="rId5" highlightClick="1"/>
          </p:cNvPr>
          <p:cNvSpPr/>
          <p:nvPr/>
        </p:nvSpPr>
        <p:spPr>
          <a:xfrm>
            <a:off x="12506440" y="4989279"/>
            <a:ext cx="1501037" cy="1269242"/>
          </a:xfrm>
          <a:prstGeom prst="actionButtonForwardNext">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allout: Up Arrow 2">
            <a:extLst>
              <a:ext uri="{FF2B5EF4-FFF2-40B4-BE49-F238E27FC236}">
                <a16:creationId xmlns:a16="http://schemas.microsoft.com/office/drawing/2014/main" id="{5357745C-C00C-4EC8-9700-E67DBC94ADEC}"/>
              </a:ext>
            </a:extLst>
          </p:cNvPr>
          <p:cNvSpPr/>
          <p:nvPr/>
        </p:nvSpPr>
        <p:spPr>
          <a:xfrm>
            <a:off x="2393011" y="6492875"/>
            <a:ext cx="7970189" cy="2981326"/>
          </a:xfrm>
          <a:prstGeom prst="upArrowCallout">
            <a:avLst>
              <a:gd name="adj1" fmla="val 0"/>
              <a:gd name="adj2" fmla="val 25622"/>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Romans</a:t>
            </a:r>
            <a:r>
              <a:rPr lang="en-GB" sz="2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take control of the independent Kingdom of Judea. </a:t>
            </a:r>
            <a:r>
              <a:rPr lang="en-US" sz="2400" dirty="0">
                <a:solidFill>
                  <a:schemeClr val="tx1"/>
                </a:solidFill>
                <a:effectLst/>
                <a:latin typeface="Arial" panose="020B0604020202020204" pitchFamily="34" charset="0"/>
                <a:cs typeface="Arial" panose="020B0604020202020204" pitchFamily="34" charset="0"/>
              </a:rPr>
              <a:t>The</a:t>
            </a:r>
            <a:r>
              <a:rPr lang="en-US" sz="2400" baseline="0" dirty="0">
                <a:solidFill>
                  <a:schemeClr val="tx1"/>
                </a:solidFill>
                <a:effectLst/>
                <a:latin typeface="Arial" panose="020B0604020202020204" pitchFamily="34" charset="0"/>
                <a:cs typeface="Arial" panose="020B0604020202020204" pitchFamily="34" charset="0"/>
              </a:rPr>
              <a:t> Romans destroy the Jerusalem Temple.</a:t>
            </a:r>
            <a:endParaRPr lang="en-GB" sz="2400" dirty="0">
              <a:solidFill>
                <a:schemeClr val="tx1"/>
              </a:solidFill>
              <a:latin typeface="Arial" panose="020B0604020202020204" pitchFamily="34" charset="0"/>
              <a:cs typeface="Arial" panose="020B0604020202020204" pitchFamily="34" charset="0"/>
            </a:endParaRPr>
          </a:p>
          <a:p>
            <a:pPr algn="ctr"/>
            <a:endParaRPr lang="en-GB" dirty="0"/>
          </a:p>
        </p:txBody>
      </p:sp>
      <p:sp>
        <p:nvSpPr>
          <p:cNvPr id="6" name="TextBox 5">
            <a:extLst>
              <a:ext uri="{FF2B5EF4-FFF2-40B4-BE49-F238E27FC236}">
                <a16:creationId xmlns:a16="http://schemas.microsoft.com/office/drawing/2014/main" id="{522A1918-AA7B-48F0-B3D1-DBE8849C073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Tree>
    <p:extLst>
      <p:ext uri="{BB962C8B-B14F-4D97-AF65-F5344CB8AC3E}">
        <p14:creationId xmlns:p14="http://schemas.microsoft.com/office/powerpoint/2010/main" val="382455384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69 -0.01088 L 0.9306 -0.00324 " pathEditMode="relative" rAng="0" ptsTypes="AA">
                                      <p:cBhvr>
                                        <p:cTn id="6" dur="1000" fill="hold"/>
                                        <p:tgtEl>
                                          <p:spTgt spid="5"/>
                                        </p:tgtEl>
                                        <p:attrNameLst>
                                          <p:attrName>ppt_x</p:attrName>
                                          <p:attrName>ppt_y</p:attrName>
                                        </p:attrNameLst>
                                      </p:cBhvr>
                                      <p:rCtr x="-43815" y="370"/>
                                    </p:animMotion>
                                  </p:childTnLst>
                                </p:cTn>
                              </p:par>
                              <p:par>
                                <p:cTn id="7" presetID="42" presetClass="path" presetSubtype="0" accel="50000" decel="50000" fill="hold" grpId="0" nodeType="withEffect">
                                  <p:stCondLst>
                                    <p:cond delay="0"/>
                                  </p:stCondLst>
                                  <p:childTnLst>
                                    <p:animMotion origin="layout" path="M 2.08333E-7 2.59259E-6 L -0.15703 0.0037 " pathEditMode="relative" rAng="0" ptsTypes="AA">
                                      <p:cBhvr>
                                        <p:cTn id="8" dur="2000" fill="hold"/>
                                        <p:tgtEl>
                                          <p:spTgt spid="9"/>
                                        </p:tgtEl>
                                        <p:attrNameLst>
                                          <p:attrName>ppt_x</p:attrName>
                                          <p:attrName>ppt_y</p:attrName>
                                        </p:attrNameLst>
                                      </p:cBhvr>
                                      <p:rCtr x="-7852" y="185"/>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42" presetClass="path" presetSubtype="0" accel="50000" decel="50000" fill="hold" grpId="0" nodeType="clickEffect">
                                  <p:stCondLst>
                                    <p:cond delay="0"/>
                                  </p:stCondLst>
                                  <p:childTnLst>
                                    <p:animMotion origin="layout" path="M 3.125E-6 -3.7037E-7 L 0.01888 -1.05648 " pathEditMode="relative" rAng="0" ptsTypes="AA">
                                      <p:cBhvr>
                                        <p:cTn id="13" dur="1000" fill="hold"/>
                                        <p:tgtEl>
                                          <p:spTgt spid="3"/>
                                        </p:tgtEl>
                                        <p:attrNameLst>
                                          <p:attrName>ppt_x</p:attrName>
                                          <p:attrName>ppt_y</p:attrName>
                                        </p:attrNameLst>
                                      </p:cBhvr>
                                      <p:rCtr x="938" y="-52824"/>
                                    </p:animMotion>
                                  </p:childTnLst>
                                </p:cTn>
                              </p:par>
                            </p:childTnLst>
                          </p:cTn>
                        </p:par>
                      </p:childTnLst>
                    </p:cTn>
                  </p:par>
                </p:childTnLst>
              </p:cTn>
              <p:nextCondLst>
                <p:cond evt="onClick" delay="0">
                  <p:tgtEl>
                    <p:spTgt spid="6"/>
                  </p:tgtEl>
                </p:cond>
              </p:nextCondLst>
            </p:seq>
          </p:childTnLst>
        </p:cTn>
      </p:par>
    </p:tnLst>
    <p:bldLst>
      <p:bldP spid="5" grpId="0"/>
      <p:bldP spid="9"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ile:Lebanese Army APC, Beirut 198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65125"/>
            <a:ext cx="12192000" cy="72550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1982</a:t>
            </a:r>
          </a:p>
        </p:txBody>
      </p:sp>
      <p:sp>
        <p:nvSpPr>
          <p:cNvPr id="7" name="Action Button: Forward or Next 6">
            <a:hlinkClick r:id="rId4" highlightClick="1"/>
          </p:cNvPr>
          <p:cNvSpPr/>
          <p:nvPr/>
        </p:nvSpPr>
        <p:spPr>
          <a:xfrm>
            <a:off x="12192000" y="4907721"/>
            <a:ext cx="1828800" cy="1269242"/>
          </a:xfrm>
          <a:prstGeom prst="actionButtonForwardNext">
            <a:avLst/>
          </a:prstGeom>
          <a:solidFill>
            <a:schemeClr val="tx1">
              <a:lumMod val="50000"/>
              <a:lumOff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33186DB5-D9E5-421D-B239-25026C16D12F}"/>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3E3147BF-C3D3-4FD2-8455-DE6C89AEE8F9}"/>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Israel invades Lebanon </a:t>
            </a:r>
          </a:p>
          <a:p>
            <a:pPr lvl="0" algn="ctr">
              <a:defRPr/>
            </a:pPr>
            <a:r>
              <a:rPr lang="en-GB" sz="2000" dirty="0">
                <a:solidFill>
                  <a:schemeClr val="tx1"/>
                </a:solidFill>
                <a:latin typeface="Arial" panose="020B0604020202020204" pitchFamily="34" charset="0"/>
                <a:cs typeface="Arial" panose="020B0604020202020204" pitchFamily="34" charset="0"/>
              </a:rPr>
              <a:t>to fight the Palestinian Liberation Organisation which was basing its attacks from there. Palestinian refugees were massacred by Israel’s Lebanese allies.</a:t>
            </a:r>
          </a:p>
        </p:txBody>
      </p:sp>
      <p:sp>
        <p:nvSpPr>
          <p:cNvPr id="10" name="Rounded Rectangle 5">
            <a:extLst>
              <a:ext uri="{FF2B5EF4-FFF2-40B4-BE49-F238E27FC236}">
                <a16:creationId xmlns:a16="http://schemas.microsoft.com/office/drawing/2014/main" id="{712C99D4-B4A9-4524-AE45-F6364C21598B}"/>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890720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7878 -0.00671 L 0.9306 -0.00324 " pathEditMode="relative" rAng="0" ptsTypes="AA">
                                      <p:cBhvr>
                                        <p:cTn id="6" dur="1000" fill="hold"/>
                                        <p:tgtEl>
                                          <p:spTgt spid="4"/>
                                        </p:tgtEl>
                                        <p:attrNameLst>
                                          <p:attrName>ppt_x</p:attrName>
                                          <p:attrName>ppt_y</p:attrName>
                                        </p:attrNameLst>
                                      </p:cBhvr>
                                      <p:rCtr x="-52409" y="162"/>
                                    </p:animMotion>
                                  </p:childTnLst>
                                </p:cTn>
                              </p:par>
                              <p:par>
                                <p:cTn id="7" presetID="42" presetClass="path" presetSubtype="0" accel="50000" decel="50000" fill="hold" grpId="0" nodeType="withEffect">
                                  <p:stCondLst>
                                    <p:cond delay="0"/>
                                  </p:stCondLst>
                                  <p:childTnLst>
                                    <p:animMotion origin="layout" path="M 0 -1.85185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052 -0.83657 " pathEditMode="relative" rAng="0" ptsTypes="AA">
                                      <p:cBhvr>
                                        <p:cTn id="12" dur="1000" fill="hold"/>
                                        <p:tgtEl>
                                          <p:spTgt spid="9"/>
                                        </p:tgtEl>
                                        <p:attrNameLst>
                                          <p:attrName>ppt_x</p:attrName>
                                          <p:attrName>ppt_y</p:attrName>
                                        </p:attrNameLst>
                                      </p:cBhvr>
                                      <p:rCtr x="-26" y="-418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first intifada wome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95784"/>
            <a:ext cx="12192000" cy="646221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1987-93</a:t>
            </a:r>
          </a:p>
        </p:txBody>
      </p:sp>
      <p:sp>
        <p:nvSpPr>
          <p:cNvPr id="5" name="Action Button: Forward or Next 4">
            <a:hlinkClick r:id="rId4" highlightClick="1"/>
          </p:cNvPr>
          <p:cNvSpPr/>
          <p:nvPr/>
        </p:nvSpPr>
        <p:spPr>
          <a:xfrm>
            <a:off x="12192000" y="5338763"/>
            <a:ext cx="926646" cy="838200"/>
          </a:xfrm>
          <a:prstGeom prst="actionButtonForwardNext">
            <a:avLst/>
          </a:prstGeom>
          <a:solidFill>
            <a:schemeClr val="accent1">
              <a:lumMod val="40000"/>
              <a:lumOff val="60000"/>
            </a:schemeClr>
          </a:solidFill>
          <a:ln>
            <a:solidFill>
              <a:schemeClr val="accent1">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B923580-CDF8-4BE8-AE43-679C56F2F7A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063A889-D6E9-4A83-B9D5-68DFBF56E23B}"/>
              </a:ext>
            </a:extLst>
          </p:cNvPr>
          <p:cNvSpPr/>
          <p:nvPr/>
        </p:nvSpPr>
        <p:spPr>
          <a:xfrm>
            <a:off x="2064775" y="6858000"/>
            <a:ext cx="7447056" cy="1814052"/>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The First Intifada </a:t>
            </a:r>
          </a:p>
          <a:p>
            <a:pPr lvl="0" algn="ctr">
              <a:defRPr/>
            </a:pPr>
            <a:r>
              <a:rPr lang="en-GB" sz="2000" dirty="0">
                <a:solidFill>
                  <a:schemeClr val="tx1"/>
                </a:solidFill>
                <a:latin typeface="Arial" panose="020B0604020202020204" pitchFamily="34" charset="0"/>
                <a:cs typeface="Arial" panose="020B0604020202020204" pitchFamily="34" charset="0"/>
              </a:rPr>
              <a:t>or “shaking off”,  an uprising by Palestinians opposing Israeli occupation. Mass nonviolent protests are met with military force by Israel while Palestinians militants launched attacks.</a:t>
            </a:r>
          </a:p>
        </p:txBody>
      </p:sp>
      <p:sp>
        <p:nvSpPr>
          <p:cNvPr id="10" name="Rounded Rectangle 8">
            <a:extLst>
              <a:ext uri="{FF2B5EF4-FFF2-40B4-BE49-F238E27FC236}">
                <a16:creationId xmlns:a16="http://schemas.microsoft.com/office/drawing/2014/main" id="{B31B426D-C8E9-4BFA-A91B-F34DDDA99239}"/>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89881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846 0.02523 L 0.9306 -0.00324 " pathEditMode="relative" rAng="0" ptsTypes="AA">
                                      <p:cBhvr>
                                        <p:cTn id="6" dur="1000" fill="hold"/>
                                        <p:tgtEl>
                                          <p:spTgt spid="4"/>
                                        </p:tgtEl>
                                        <p:attrNameLst>
                                          <p:attrName>ppt_x</p:attrName>
                                          <p:attrName>ppt_y</p:attrName>
                                        </p:attrNameLst>
                                      </p:cBhvr>
                                      <p:rCtr x="-48893" y="-1435"/>
                                    </p:animMotion>
                                  </p:childTnLst>
                                </p:cTn>
                              </p:par>
                              <p:par>
                                <p:cTn id="7" presetID="42" presetClass="path" presetSubtype="0" accel="50000" decel="50000" fill="hold" grpId="0" nodeType="withEffect">
                                  <p:stCondLst>
                                    <p:cond delay="0"/>
                                  </p:stCondLst>
                                  <p:childTnLst>
                                    <p:animMotion origin="layout" path="M -8.33333E-7 -3.33333E-6 L -0.07253 -0.00092 " pathEditMode="relative" rAng="0" ptsTypes="AA">
                                      <p:cBhvr>
                                        <p:cTn id="8" dur="2000" fill="hold"/>
                                        <p:tgtEl>
                                          <p:spTgt spid="5"/>
                                        </p:tgtEl>
                                        <p:attrNameLst>
                                          <p:attrName>ppt_x</p:attrName>
                                          <p:attrName>ppt_y</p:attrName>
                                        </p:attrNameLst>
                                      </p:cBhvr>
                                      <p:rCtr x="-3633" y="-46"/>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4.07407E-6 L -0.003 -0.51343 " pathEditMode="relative" rAng="0" ptsTypes="AA">
                                      <p:cBhvr>
                                        <p:cTn id="12" dur="1000" fill="hold"/>
                                        <p:tgtEl>
                                          <p:spTgt spid="9"/>
                                        </p:tgtEl>
                                        <p:attrNameLst>
                                          <p:attrName>ppt_x</p:attrName>
                                          <p:attrName>ppt_y</p:attrName>
                                        </p:attrNameLst>
                                      </p:cBhvr>
                                      <p:rCtr x="-156" y="-25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ickr - Government Press Office (GPO) - THE NOBEL PEACE PRIZE LAUREATES FOR 1994 IN OSLO. (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956"/>
            <a:ext cx="5286375" cy="7048501"/>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At the Women in Black weekly demonstration in West Jerusalem [Photo: EAPPI/K.Carg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063" y="-9525"/>
            <a:ext cx="9150026" cy="68675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1988</a:t>
            </a:r>
          </a:p>
        </p:txBody>
      </p:sp>
      <p:sp>
        <p:nvSpPr>
          <p:cNvPr id="5" name="Content Placeholder 4"/>
          <p:cNvSpPr>
            <a:spLocks noGrp="1"/>
          </p:cNvSpPr>
          <p:nvPr>
            <p:ph idx="1"/>
          </p:nvPr>
        </p:nvSpPr>
        <p:spPr>
          <a:xfrm>
            <a:off x="-11125200" y="-9525"/>
            <a:ext cx="10515600" cy="4351338"/>
          </a:xfrm>
        </p:spPr>
        <p:txBody>
          <a:bodyPr/>
          <a:lstStyle/>
          <a:p>
            <a:endParaRPr lang="en-GB" dirty="0"/>
          </a:p>
        </p:txBody>
      </p:sp>
      <p:sp>
        <p:nvSpPr>
          <p:cNvPr id="8" name="Action Button: Forward or Next 7">
            <a:hlinkClick r:id="rId5" highlightClick="1"/>
          </p:cNvPr>
          <p:cNvSpPr/>
          <p:nvPr/>
        </p:nvSpPr>
        <p:spPr>
          <a:xfrm>
            <a:off x="-1226396" y="5731263"/>
            <a:ext cx="895350" cy="838200"/>
          </a:xfrm>
          <a:prstGeom prst="actionButtonForwardNext">
            <a:avLst/>
          </a:prstGeom>
          <a:solidFill>
            <a:srgbClr val="92D050"/>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B930464-A16D-40F5-A346-52309DC0B3A2}"/>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1" name="Rounded Rectangle 9">
            <a:extLst>
              <a:ext uri="{FF2B5EF4-FFF2-40B4-BE49-F238E27FC236}">
                <a16:creationId xmlns:a16="http://schemas.microsoft.com/office/drawing/2014/main" id="{C53F9A0F-01D9-4A1A-9234-463C29146E84}"/>
              </a:ext>
            </a:extLst>
          </p:cNvPr>
          <p:cNvSpPr/>
          <p:nvPr/>
        </p:nvSpPr>
        <p:spPr>
          <a:xfrm>
            <a:off x="10081682" y="6349719"/>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A5F95EC-C8B6-43DD-A41D-EEF43A2EFE48}"/>
              </a:ext>
            </a:extLst>
          </p:cNvPr>
          <p:cNvSpPr/>
          <p:nvPr/>
        </p:nvSpPr>
        <p:spPr>
          <a:xfrm>
            <a:off x="5086063" y="6886251"/>
            <a:ext cx="6267737" cy="3142652"/>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dirty="0">
                <a:solidFill>
                  <a:schemeClr val="tx1"/>
                </a:solidFill>
              </a:rPr>
              <a:t>Palestine declares independence </a:t>
            </a:r>
            <a:r>
              <a:rPr lang="en-GB" sz="2000" dirty="0">
                <a:solidFill>
                  <a:schemeClr val="tx1"/>
                </a:solidFill>
              </a:rPr>
              <a:t>and is recognised by 50 countries, but not Israel, the USA or Britain. The Palestinian Liberation Organisation led by Yasser Arafat accepts Israel’s right to exist. </a:t>
            </a:r>
          </a:p>
          <a:p>
            <a:r>
              <a:rPr lang="en-GB" sz="2000" dirty="0">
                <a:solidFill>
                  <a:schemeClr val="tx1"/>
                </a:solidFill>
              </a:rPr>
              <a:t>Meanwhile, </a:t>
            </a:r>
          </a:p>
          <a:p>
            <a:r>
              <a:rPr lang="en-GB" sz="2800" b="1" dirty="0">
                <a:solidFill>
                  <a:schemeClr val="tx1"/>
                </a:solidFill>
              </a:rPr>
              <a:t>Women in Black founded  </a:t>
            </a:r>
            <a:r>
              <a:rPr lang="en-GB" sz="2000" dirty="0">
                <a:solidFill>
                  <a:schemeClr val="tx1"/>
                </a:solidFill>
              </a:rPr>
              <a:t>by Israeli women in Jerusalem to call for a just peace and end to the occupation.</a:t>
            </a:r>
          </a:p>
        </p:txBody>
      </p:sp>
    </p:spTree>
    <p:extLst>
      <p:ext uri="{BB962C8B-B14F-4D97-AF65-F5344CB8AC3E}">
        <p14:creationId xmlns:p14="http://schemas.microsoft.com/office/powerpoint/2010/main" val="285581072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9323 0.02523 L 0.9306 -0.00324 " pathEditMode="relative" rAng="0" ptsTypes="AA">
                                      <p:cBhvr>
                                        <p:cTn id="6" dur="1000" fill="hold"/>
                                        <p:tgtEl>
                                          <p:spTgt spid="4"/>
                                        </p:tgtEl>
                                        <p:attrNameLst>
                                          <p:attrName>ppt_x</p:attrName>
                                          <p:attrName>ppt_y</p:attrName>
                                        </p:attrNameLst>
                                      </p:cBhvr>
                                      <p:rCtr x="-53138" y="-1435"/>
                                    </p:animMotion>
                                  </p:childTnLst>
                                </p:cTn>
                              </p:par>
                              <p:par>
                                <p:cTn id="7" presetID="42" presetClass="path" presetSubtype="0" accel="50000" decel="50000" fill="hold" grpId="0" nodeType="withEffect">
                                  <p:stCondLst>
                                    <p:cond delay="0"/>
                                  </p:stCondLst>
                                  <p:childTnLst>
                                    <p:animMotion origin="layout" path="M -1.66667E-6 -2.59259E-6 L 0.13633 -0.00208 " pathEditMode="relative" rAng="0" ptsTypes="AA">
                                      <p:cBhvr>
                                        <p:cTn id="8" dur="2000" fill="hold"/>
                                        <p:tgtEl>
                                          <p:spTgt spid="8"/>
                                        </p:tgtEl>
                                        <p:attrNameLst>
                                          <p:attrName>ppt_x</p:attrName>
                                          <p:attrName>ppt_y</p:attrName>
                                        </p:attrNameLst>
                                      </p:cBhvr>
                                      <p:rCtr x="7005" y="-208"/>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1.25E-6 -1.85185E-6 L 0.02747 -1.00139 " pathEditMode="relative" rAng="0" ptsTypes="AA">
                                      <p:cBhvr>
                                        <p:cTn id="12" dur="1000" fill="hold"/>
                                        <p:tgtEl>
                                          <p:spTgt spid="10"/>
                                        </p:tgtEl>
                                        <p:attrNameLst>
                                          <p:attrName>ppt_x</p:attrName>
                                          <p:attrName>ppt_y</p:attrName>
                                        </p:attrNameLst>
                                      </p:cBhvr>
                                      <p:rCtr x="1367" y="-50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oslo peace agreemen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266701"/>
            <a:ext cx="12192000" cy="83237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1993</a:t>
            </a:r>
          </a:p>
        </p:txBody>
      </p:sp>
      <p:sp>
        <p:nvSpPr>
          <p:cNvPr id="6" name="TextBox 5">
            <a:extLst>
              <a:ext uri="{FF2B5EF4-FFF2-40B4-BE49-F238E27FC236}">
                <a16:creationId xmlns:a16="http://schemas.microsoft.com/office/drawing/2014/main" id="{EAE15AC3-C3CC-4147-9FF2-D7D9E682F19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5BC31B52-9F87-4F9A-9111-5F12B8D59E97}"/>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Oslo Peace Accord between Israel and the Palestine Liberation Organisation agrees a path to peace.</a:t>
            </a:r>
          </a:p>
          <a:p>
            <a:pPr lvl="0" algn="ctr">
              <a:defRPr/>
            </a:pPr>
            <a:r>
              <a:rPr lang="en-GB" sz="2000" dirty="0" err="1">
                <a:solidFill>
                  <a:schemeClr val="tx1"/>
                </a:solidFill>
                <a:latin typeface="Arial" panose="020B0604020202020204" pitchFamily="34" charset="0"/>
                <a:cs typeface="Arial" panose="020B0604020202020204" pitchFamily="34" charset="0"/>
              </a:rPr>
              <a:t>Yitzak</a:t>
            </a:r>
            <a:r>
              <a:rPr lang="en-GB" sz="2000" dirty="0">
                <a:solidFill>
                  <a:schemeClr val="tx1"/>
                </a:solidFill>
                <a:latin typeface="Arial" panose="020B0604020202020204" pitchFamily="34" charset="0"/>
                <a:cs typeface="Arial" panose="020B0604020202020204" pitchFamily="34" charset="0"/>
              </a:rPr>
              <a:t> Rabin and Yasser Arafat shake hands at the White House with USA President Bill Clinton.</a:t>
            </a:r>
          </a:p>
        </p:txBody>
      </p:sp>
      <p:sp>
        <p:nvSpPr>
          <p:cNvPr id="8" name="Rounded Rectangle 5">
            <a:extLst>
              <a:ext uri="{FF2B5EF4-FFF2-40B4-BE49-F238E27FC236}">
                <a16:creationId xmlns:a16="http://schemas.microsoft.com/office/drawing/2014/main" id="{A736E7EF-E023-441A-9F36-1D87E4201947}"/>
              </a:ext>
            </a:extLst>
          </p:cNvPr>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829115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2305 -0.02384 L 0.9306 -0.00324 " pathEditMode="relative" rAng="0" ptsTypes="AA">
                                      <p:cBhvr>
                                        <p:cTn id="6" dur="1000" fill="hold"/>
                                        <p:tgtEl>
                                          <p:spTgt spid="4"/>
                                        </p:tgtEl>
                                        <p:attrNameLst>
                                          <p:attrName>ppt_x</p:attrName>
                                          <p:attrName>ppt_y</p:attrName>
                                        </p:attrNameLst>
                                      </p:cBhvr>
                                      <p:rCtr x="-34622" y="101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03 -0.46273 " pathEditMode="relative" rAng="0" ptsTypes="AA">
                                      <p:cBhvr>
                                        <p:cTn id="10" dur="1000" fill="hold"/>
                                        <p:tgtEl>
                                          <p:spTgt spid="7"/>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abin assassinated (photo credit: ARCHIVE)">
            <a:extLst>
              <a:ext uri="{FF2B5EF4-FFF2-40B4-BE49-F238E27FC236}">
                <a16:creationId xmlns:a16="http://schemas.microsoft.com/office/drawing/2014/main" id="{9C121BF8-C2A0-4C50-ABFE-0C3462BE794D}"/>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096741" y="365125"/>
            <a:ext cx="8615275" cy="6414593"/>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Flickr - Israel Defense Forces - Life of Lt. Gen. Yitzhak Rabin, 7th IDF Chief of Staff in photos (1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387594"/>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1995</a:t>
            </a:r>
          </a:p>
        </p:txBody>
      </p:sp>
      <p:sp>
        <p:nvSpPr>
          <p:cNvPr id="5" name="Content Placeholder 4"/>
          <p:cNvSpPr>
            <a:spLocks noGrp="1"/>
          </p:cNvSpPr>
          <p:nvPr>
            <p:ph idx="1"/>
          </p:nvPr>
        </p:nvSpPr>
        <p:spPr/>
        <p:txBody>
          <a:bodyPr/>
          <a:lstStyle/>
          <a:p>
            <a:endParaRPr lang="en-GB" dirty="0"/>
          </a:p>
        </p:txBody>
      </p:sp>
      <p:sp>
        <p:nvSpPr>
          <p:cNvPr id="7" name="Action Button: Forward or Next 6">
            <a:hlinkClick r:id="rId5" highlightClick="1"/>
          </p:cNvPr>
          <p:cNvSpPr/>
          <p:nvPr/>
        </p:nvSpPr>
        <p:spPr>
          <a:xfrm>
            <a:off x="12712016" y="5346137"/>
            <a:ext cx="895350" cy="838200"/>
          </a:xfrm>
          <a:prstGeom prst="actionButtonForwardNext">
            <a:avLst/>
          </a:prstGeom>
          <a:solidFill>
            <a:schemeClr val="accent2">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92334579-5446-4C76-B9BF-F54725CC837D}"/>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5482202C-738B-4EB4-ACF8-41B4CC252B6F}"/>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dirty="0">
                <a:solidFill>
                  <a:schemeClr val="tx1"/>
                </a:solidFill>
                <a:latin typeface="Arial" panose="020B0604020202020204" pitchFamily="34" charset="0"/>
                <a:cs typeface="Arial" panose="020B0604020202020204" pitchFamily="34" charset="0"/>
              </a:rPr>
              <a:t>Israeli Prime Minister Yitzhak Rabin, signer of the Oslo peace deal, assassinated by Jewish extremist</a:t>
            </a:r>
          </a:p>
        </p:txBody>
      </p:sp>
      <p:sp>
        <p:nvSpPr>
          <p:cNvPr id="11" name="Rounded Rectangle 6">
            <a:extLst>
              <a:ext uri="{FF2B5EF4-FFF2-40B4-BE49-F238E27FC236}">
                <a16:creationId xmlns:a16="http://schemas.microsoft.com/office/drawing/2014/main" id="{210F7B36-DCB4-4236-8708-ADDE9EF29E80}"/>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2667050"/>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319 -0.01944 L 0.9306 -0.00324 " pathEditMode="relative" rAng="0" ptsTypes="AA">
                                      <p:cBhvr>
                                        <p:cTn id="6" dur="1000" fill="hold"/>
                                        <p:tgtEl>
                                          <p:spTgt spid="4"/>
                                        </p:tgtEl>
                                        <p:attrNameLst>
                                          <p:attrName>ppt_x</p:attrName>
                                          <p:attrName>ppt_y</p:attrName>
                                        </p:attrNameLst>
                                      </p:cBhvr>
                                      <p:rCtr x="-40065" y="810"/>
                                    </p:animMotion>
                                  </p:childTnLst>
                                </p:cTn>
                              </p:par>
                              <p:par>
                                <p:cTn id="7" presetID="42" presetClass="path" presetSubtype="0" accel="50000" decel="50000" fill="hold" grpId="0" nodeType="withEffect">
                                  <p:stCondLst>
                                    <p:cond delay="0"/>
                                  </p:stCondLst>
                                  <p:childTnLst>
                                    <p:animMotion origin="layout" path="M 2.91667E-6 -7.40741E-7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10"/>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mage result for barrier site:eappi.or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85423"/>
            <a:ext cx="12192000" cy="64725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2002</a:t>
            </a:r>
          </a:p>
        </p:txBody>
      </p:sp>
      <p:sp>
        <p:nvSpPr>
          <p:cNvPr id="7" name="Action Button: Forward or Next 6">
            <a:hlinkClick r:id="rId4" highlightClick="1"/>
          </p:cNvPr>
          <p:cNvSpPr/>
          <p:nvPr/>
        </p:nvSpPr>
        <p:spPr>
          <a:xfrm>
            <a:off x="12192000" y="5400951"/>
            <a:ext cx="895350" cy="838200"/>
          </a:xfrm>
          <a:prstGeom prst="actionButtonForwardNex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510A6EF-5ACA-4396-B36B-1A79420256A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7C746189-57C9-40E8-9DF2-EF7A61CE3377}"/>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Israel begins building a barrier in and around West Bank, often called “the wall”. </a:t>
            </a:r>
          </a:p>
        </p:txBody>
      </p:sp>
      <p:sp>
        <p:nvSpPr>
          <p:cNvPr id="10" name="Rounded Rectangle 4">
            <a:extLst>
              <a:ext uri="{FF2B5EF4-FFF2-40B4-BE49-F238E27FC236}">
                <a16:creationId xmlns:a16="http://schemas.microsoft.com/office/drawing/2014/main" id="{11368382-147A-4ED6-B667-481F3D4A50A2}"/>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20394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3438 -0.01088 L 0.9306 -0.00324 " pathEditMode="relative" rAng="0" ptsTypes="AA">
                                      <p:cBhvr>
                                        <p:cTn id="6" dur="1000" fill="hold"/>
                                        <p:tgtEl>
                                          <p:spTgt spid="4"/>
                                        </p:tgtEl>
                                        <p:attrNameLst>
                                          <p:attrName>ppt_x</p:attrName>
                                          <p:attrName>ppt_y</p:attrName>
                                        </p:attrNameLst>
                                      </p:cBhvr>
                                      <p:rCtr x="-40195" y="370"/>
                                    </p:animMotion>
                                  </p:childTnLst>
                                </p:cTn>
                              </p:par>
                              <p:par>
                                <p:cTn id="7" presetID="42" presetClass="path" presetSubtype="0" accel="50000" decel="50000" fill="hold" grpId="0" nodeType="withEffect">
                                  <p:stCondLst>
                                    <p:cond delay="0"/>
                                  </p:stCondLst>
                                  <p:childTnLst>
                                    <p:animMotion origin="layout" path="M 1.25E-6 -1.11111E-6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9"/>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 result for palestinian boy tank"/>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61257" y="365125"/>
            <a:ext cx="12714514" cy="87912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2000-05</a:t>
            </a:r>
          </a:p>
        </p:txBody>
      </p:sp>
      <p:sp>
        <p:nvSpPr>
          <p:cNvPr id="7" name="TextBox 6">
            <a:extLst>
              <a:ext uri="{FF2B5EF4-FFF2-40B4-BE49-F238E27FC236}">
                <a16:creationId xmlns:a16="http://schemas.microsoft.com/office/drawing/2014/main" id="{D50A270F-9B80-4F78-AB2E-4C232466E58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C6F4AA2C-0507-4064-8237-D4E2C80E3B74}"/>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Second Intifada </a:t>
            </a:r>
            <a:r>
              <a:rPr lang="en-GB" sz="2400" dirty="0">
                <a:solidFill>
                  <a:schemeClr val="tx1"/>
                </a:solidFill>
                <a:latin typeface="Arial" panose="020B0604020202020204" pitchFamily="34" charset="0"/>
                <a:cs typeface="Arial" panose="020B0604020202020204" pitchFamily="34" charset="0"/>
              </a:rPr>
              <a:t>or “shaking off” uprising by Palestinians opposing Israeli occupation.</a:t>
            </a:r>
          </a:p>
        </p:txBody>
      </p:sp>
      <p:sp>
        <p:nvSpPr>
          <p:cNvPr id="9" name="Rounded Rectangle 9">
            <a:extLst>
              <a:ext uri="{FF2B5EF4-FFF2-40B4-BE49-F238E27FC236}">
                <a16:creationId xmlns:a16="http://schemas.microsoft.com/office/drawing/2014/main" id="{3F69F507-27EB-4E1C-93D1-3C5289212345}"/>
              </a:ext>
            </a:extLst>
          </p:cNvPr>
          <p:cNvSpPr/>
          <p:nvPr/>
        </p:nvSpPr>
        <p:spPr>
          <a:xfrm>
            <a:off x="10090053" y="6457797"/>
            <a:ext cx="1828800" cy="439488"/>
          </a:xfrm>
          <a:prstGeom prst="roundRect">
            <a:avLst/>
          </a:prstGeom>
          <a:solidFill>
            <a:srgbClr val="FA66EF"/>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443163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6081 -0.01088 L 0.9306 -0.00324 " pathEditMode="relative" rAng="0" ptsTypes="AA">
                                      <p:cBhvr>
                                        <p:cTn id="6" dur="1000" fill="hold"/>
                                        <p:tgtEl>
                                          <p:spTgt spid="4"/>
                                        </p:tgtEl>
                                        <p:attrNameLst>
                                          <p:attrName>ppt_x</p:attrName>
                                          <p:attrName>ppt_y</p:attrName>
                                        </p:attrNameLst>
                                      </p:cBhvr>
                                      <p:rCtr x="-41510" y="37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0534 -0.91296 " pathEditMode="relative" rAng="0" ptsTypes="AA">
                                      <p:cBhvr>
                                        <p:cTn id="10" dur="1000" fill="hold"/>
                                        <p:tgtEl>
                                          <p:spTgt spid="8"/>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upload.wikimedia.org/wikipedia/commons/thumb/4/4a/Park_Hotel_in_Netenya%2C_Israel.JPG/280px-Park_Hotel_in_Netenya%2C_Isra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8968"/>
            <a:ext cx="12192000" cy="914400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sp>
        <p:nvSpPr>
          <p:cNvPr id="4" name="Rectangle 3"/>
          <p:cNvSpPr/>
          <p:nvPr/>
        </p:nvSpPr>
        <p:spPr>
          <a:xfrm>
            <a:off x="-9123064" y="5219700"/>
            <a:ext cx="8048998"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March 2002</a:t>
            </a:r>
          </a:p>
        </p:txBody>
      </p:sp>
      <p:sp>
        <p:nvSpPr>
          <p:cNvPr id="7" name="Action Button: Forward or Next 6">
            <a:hlinkClick r:id="rId4" highlightClick="1"/>
          </p:cNvPr>
          <p:cNvSpPr/>
          <p:nvPr/>
        </p:nvSpPr>
        <p:spPr>
          <a:xfrm>
            <a:off x="12295131" y="5166330"/>
            <a:ext cx="895350" cy="838200"/>
          </a:xfrm>
          <a:prstGeom prst="actionButtonForwardNext">
            <a:avLst/>
          </a:prstGeom>
          <a:solidFill>
            <a:schemeClr val="tx1">
              <a:lumMod val="50000"/>
              <a:lumOff val="5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F37D504-9F3E-477B-B109-43C50A94787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FC1CE582-17C6-47E7-A451-FB62CF1391E0}"/>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“Passover bombing” </a:t>
            </a:r>
            <a:r>
              <a:rPr lang="en-GB" sz="2400" dirty="0">
                <a:solidFill>
                  <a:schemeClr val="tx1"/>
                </a:solidFill>
                <a:latin typeface="Arial" panose="020B0604020202020204" pitchFamily="34" charset="0"/>
                <a:cs typeface="Arial" panose="020B0604020202020204" pitchFamily="34" charset="0"/>
              </a:rPr>
              <a:t>during the second Intifada kills 30 Israelis at the Park Hotel.</a:t>
            </a:r>
          </a:p>
        </p:txBody>
      </p:sp>
      <p:sp>
        <p:nvSpPr>
          <p:cNvPr id="10" name="Rounded Rectangle 5">
            <a:extLst>
              <a:ext uri="{FF2B5EF4-FFF2-40B4-BE49-F238E27FC236}">
                <a16:creationId xmlns:a16="http://schemas.microsoft.com/office/drawing/2014/main" id="{2A895E09-3591-420D-BEDD-09C32CD21260}"/>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815107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13 -0.01088 L 0.9306 -0.00324 " pathEditMode="relative" rAng="0" ptsTypes="AA">
                                      <p:cBhvr>
                                        <p:cTn id="6" dur="1000" fill="hold"/>
                                        <p:tgtEl>
                                          <p:spTgt spid="4"/>
                                        </p:tgtEl>
                                        <p:attrNameLst>
                                          <p:attrName>ppt_x</p:attrName>
                                          <p:attrName>ppt_y</p:attrName>
                                        </p:attrNameLst>
                                      </p:cBhvr>
                                      <p:rCtr x="-48542" y="370"/>
                                    </p:animMotion>
                                  </p:childTnLst>
                                </p:cTn>
                              </p:par>
                              <p:par>
                                <p:cTn id="7" presetID="42" presetClass="path" presetSubtype="0" accel="50000" decel="50000" fill="hold" grpId="0" nodeType="withEffect">
                                  <p:stCondLst>
                                    <p:cond delay="0"/>
                                  </p:stCondLst>
                                  <p:childTnLst>
                                    <p:animMotion origin="layout" path="M -2.29167E-6 -1.85185E-6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677 -0.63449 " pathEditMode="relative" rAng="0" ptsTypes="AA">
                                      <p:cBhvr>
                                        <p:cTn id="12" dur="1000" fill="hold"/>
                                        <p:tgtEl>
                                          <p:spTgt spid="9"/>
                                        </p:tgtEl>
                                        <p:attrNameLst>
                                          <p:attrName>ppt_x</p:attrName>
                                          <p:attrName>ppt_y</p:attrName>
                                        </p:attrNameLst>
                                      </p:cBhvr>
                                      <p:rCtr x="339" y="-3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https://electronicintifada.net/sites/default/files/styles/original_800w/public/2003-06/shubi483.gif?itok=WUfsPbfF&amp;timestamp=1448949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7264"/>
            <a:ext cx="12192000" cy="9137692"/>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Image result for israeli d-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192000" y="95865"/>
            <a:ext cx="6291527" cy="5200996"/>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dirty="0"/>
          </a:p>
        </p:txBody>
      </p:sp>
      <p:sp>
        <p:nvSpPr>
          <p:cNvPr id="4" name="Rectangle 3"/>
          <p:cNvSpPr/>
          <p:nvPr/>
        </p:nvSpPr>
        <p:spPr>
          <a:xfrm>
            <a:off x="-8620619" y="5219700"/>
            <a:ext cx="7044108"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April 2002</a:t>
            </a:r>
          </a:p>
        </p:txBody>
      </p:sp>
      <p:sp>
        <p:nvSpPr>
          <p:cNvPr id="8" name="TextBox 7">
            <a:extLst>
              <a:ext uri="{FF2B5EF4-FFF2-40B4-BE49-F238E27FC236}">
                <a16:creationId xmlns:a16="http://schemas.microsoft.com/office/drawing/2014/main" id="{1C36FEFA-CFC8-429E-9AA2-6A4F40B8943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8E08BB3C-F4F1-464D-A2D1-73F3A9C2FD48}"/>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Palestinian family of five killed in a house demolition by Israeli.</a:t>
            </a:r>
          </a:p>
        </p:txBody>
      </p:sp>
      <p:sp>
        <p:nvSpPr>
          <p:cNvPr id="10" name="Rounded Rectangle 5">
            <a:extLst>
              <a:ext uri="{FF2B5EF4-FFF2-40B4-BE49-F238E27FC236}">
                <a16:creationId xmlns:a16="http://schemas.microsoft.com/office/drawing/2014/main" id="{5B009EDD-5963-41F6-A35E-55026D3F35F4}"/>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995141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6888 -0.00671 L 0.9306 -0.00324 " pathEditMode="relative" rAng="0" ptsTypes="AA">
                                      <p:cBhvr>
                                        <p:cTn id="6" dur="1000" fill="hold"/>
                                        <p:tgtEl>
                                          <p:spTgt spid="4"/>
                                        </p:tgtEl>
                                        <p:attrNameLst>
                                          <p:attrName>ppt_x</p:attrName>
                                          <p:attrName>ppt_y</p:attrName>
                                        </p:attrNameLst>
                                      </p:cBhvr>
                                      <p:rCtr x="-51914" y="162"/>
                                    </p:animMotion>
                                  </p:childTnLst>
                                </p:cTn>
                              </p:par>
                              <p:par>
                                <p:cTn id="7" presetID="42" presetClass="path" presetSubtype="0" accel="50000" decel="50000" fill="hold" nodeType="withEffect">
                                  <p:stCondLst>
                                    <p:cond delay="0"/>
                                  </p:stCondLst>
                                  <p:childTnLst>
                                    <p:animMotion origin="layout" path="M -2.70833E-6 4.44444E-6 L -0.51601 4.44444E-6 " pathEditMode="relative" rAng="0" ptsTypes="AA">
                                      <p:cBhvr>
                                        <p:cTn id="8" dur="2000" fill="hold"/>
                                        <p:tgtEl>
                                          <p:spTgt spid="23554"/>
                                        </p:tgtEl>
                                        <p:attrNameLst>
                                          <p:attrName>ppt_x</p:attrName>
                                          <p:attrName>ppt_y</p:attrName>
                                        </p:attrNameLst>
                                      </p:cBhvr>
                                      <p:rCtr x="-25807" y="0"/>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may contain: 1 person, standing, crowd and indoo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82138"/>
            <a:ext cx="13208000" cy="684344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2002</a:t>
            </a:r>
          </a:p>
        </p:txBody>
      </p:sp>
      <p:sp>
        <p:nvSpPr>
          <p:cNvPr id="9" name="TextBox 8">
            <a:extLst>
              <a:ext uri="{FF2B5EF4-FFF2-40B4-BE49-F238E27FC236}">
                <a16:creationId xmlns:a16="http://schemas.microsoft.com/office/drawing/2014/main" id="{58BAE80F-C1AC-4C72-ABE1-9C200113B51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61692DB5-6031-4F9D-94F4-68FFD2A56E12}"/>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Ecumenical Accompaniment Programme started by the World Council of Churches to provide human rights observers in the West Bank.</a:t>
            </a:r>
          </a:p>
        </p:txBody>
      </p:sp>
      <p:sp>
        <p:nvSpPr>
          <p:cNvPr id="11" name="Rounded Rectangle 6">
            <a:extLst>
              <a:ext uri="{FF2B5EF4-FFF2-40B4-BE49-F238E27FC236}">
                <a16:creationId xmlns:a16="http://schemas.microsoft.com/office/drawing/2014/main" id="{9B291477-3497-4E4E-B850-B2667AA0C5BB}"/>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739105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208 -0.00671 L 0.9306 -0.00324 " pathEditMode="relative" rAng="0" ptsTypes="AA">
                                      <p:cBhvr>
                                        <p:cTn id="6" dur="1000" fill="hold"/>
                                        <p:tgtEl>
                                          <p:spTgt spid="4"/>
                                        </p:tgtEl>
                                        <p:attrNameLst>
                                          <p:attrName>ppt_x</p:attrName>
                                          <p:attrName>ppt_y</p:attrName>
                                        </p:attrNameLst>
                                      </p:cBhvr>
                                      <p:rCtr x="-43581"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3047 -0.57315 " pathEditMode="relative" rAng="0" ptsTypes="AA">
                                      <p:cBhvr>
                                        <p:cTn id="10" dur="1000" fill="hold"/>
                                        <p:tgtEl>
                                          <p:spTgt spid="10"/>
                                        </p:tgtEl>
                                        <p:attrNameLst>
                                          <p:attrName>ppt_x</p:attrName>
                                          <p:attrName>ppt_y</p:attrName>
                                        </p:attrNameLst>
                                      </p:cBhvr>
                                      <p:rCtr x="1523" y="-28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elief carving depicting Roman soldiers carrying a menorah and other artifacts"/>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0" y="290443"/>
            <a:ext cx="12371438" cy="92253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6084341" y="-3874186"/>
            <a:ext cx="3384759" cy="3333750"/>
          </a:xfrm>
          <a:prstGeom prst="rect">
            <a:avLst/>
          </a:prstGeom>
        </p:spPr>
      </p:pic>
      <p:pic>
        <p:nvPicPr>
          <p:cNvPr id="16386" name="Picture 2" descr="https://upload.wikimedia.org/wikipedia/commons/thumb/9/99/1182_french_expulsion_of_jews.jpg/1280px-1182_french_expulsion_of_jews.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1277600" y="-3878948"/>
            <a:ext cx="4387366" cy="3338512"/>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10363199" y="6492873"/>
            <a:ext cx="1828800" cy="36512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9807863" y="4738548"/>
            <a:ext cx="9500293" cy="1754326"/>
          </a:xfrm>
          <a:prstGeom prst="rect">
            <a:avLst/>
          </a:prstGeom>
        </p:spPr>
        <p:txBody>
          <a:bodyPr wrap="none">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132 AD and multiple </a:t>
            </a:r>
          </a:p>
          <a:p>
            <a:pPr algn="ctr"/>
            <a:r>
              <a:rPr lang="en-US" sz="54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times in last 2,000 years</a:t>
            </a:r>
          </a:p>
        </p:txBody>
      </p:sp>
      <p:sp>
        <p:nvSpPr>
          <p:cNvPr id="11" name="Callout: Up Arrow 10">
            <a:extLst>
              <a:ext uri="{FF2B5EF4-FFF2-40B4-BE49-F238E27FC236}">
                <a16:creationId xmlns:a16="http://schemas.microsoft.com/office/drawing/2014/main" id="{4713B213-4D88-40F7-BF25-5194BD039D73}"/>
              </a:ext>
            </a:extLst>
          </p:cNvPr>
          <p:cNvSpPr/>
          <p:nvPr/>
        </p:nvSpPr>
        <p:spPr>
          <a:xfrm>
            <a:off x="2393011" y="6492874"/>
            <a:ext cx="7970189" cy="6571765"/>
          </a:xfrm>
          <a:prstGeom prst="upArrowCallout">
            <a:avLst>
              <a:gd name="adj1" fmla="val 0"/>
              <a:gd name="adj2" fmla="val 22929"/>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b="1" dirty="0">
                <a:solidFill>
                  <a:schemeClr val="tx1"/>
                </a:solidFill>
                <a:latin typeface="Arial" panose="020B0604020202020204" pitchFamily="34" charset="0"/>
                <a:ea typeface="Times New Roman" panose="02020603050405020304" pitchFamily="18" charset="0"/>
                <a:cs typeface="Arial" panose="020B0604020202020204" pitchFamily="34" charset="0"/>
              </a:rPr>
              <a:t>Jews expelled again and again</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Jewish diaspora under Roman Emperor Hadrian causes Jews spread out across the world as refugees and migrants</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Jews enslaved by Romans and taken away by depicted on column of Titus </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French Jews expelled in 1182 European Jews arriving in New York in 1887 |  The Torah also tells of the Jews exiled in Egypt and Babylon</a:t>
            </a:r>
          </a:p>
          <a:p>
            <a:pPr algn="ctr"/>
            <a:endParaRPr lang="en-GB" dirty="0"/>
          </a:p>
        </p:txBody>
      </p:sp>
      <p:sp>
        <p:nvSpPr>
          <p:cNvPr id="12" name="TextBox 11">
            <a:extLst>
              <a:ext uri="{FF2B5EF4-FFF2-40B4-BE49-F238E27FC236}">
                <a16:creationId xmlns:a16="http://schemas.microsoft.com/office/drawing/2014/main" id="{6C77FCEB-3818-4281-802B-AF2D0DEBE950}"/>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Action Button: Forward or Next 8">
            <a:hlinkClick r:id="rId6" highlightClick="1"/>
            <a:extLst>
              <a:ext uri="{FF2B5EF4-FFF2-40B4-BE49-F238E27FC236}">
                <a16:creationId xmlns:a16="http://schemas.microsoft.com/office/drawing/2014/main" id="{0D5AD65E-D8B1-4980-900F-AFC115E8922D}"/>
              </a:ext>
            </a:extLst>
          </p:cNvPr>
          <p:cNvSpPr/>
          <p:nvPr/>
        </p:nvSpPr>
        <p:spPr>
          <a:xfrm>
            <a:off x="12506440" y="4989279"/>
            <a:ext cx="1501037" cy="1269242"/>
          </a:xfrm>
          <a:prstGeom prst="actionButtonForwardNex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6391304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263 0.00162 L 0.80052 -0.00718 " pathEditMode="relative" rAng="0" ptsTypes="AA">
                                      <p:cBhvr>
                                        <p:cTn id="6" dur="1000" fill="hold"/>
                                        <p:tgtEl>
                                          <p:spTgt spid="6"/>
                                        </p:tgtEl>
                                        <p:attrNameLst>
                                          <p:attrName>ppt_x</p:attrName>
                                          <p:attrName>ppt_y</p:attrName>
                                        </p:attrNameLst>
                                      </p:cBhvr>
                                      <p:rCtr x="-51289" y="-440"/>
                                    </p:animMotion>
                                  </p:childTnLst>
                                </p:cTn>
                              </p:par>
                              <p:par>
                                <p:cTn id="7" presetID="42" presetClass="path" presetSubtype="0" accel="50000" decel="50000" fill="hold" nodeType="withEffect">
                                  <p:stCondLst>
                                    <p:cond delay="0"/>
                                  </p:stCondLst>
                                  <p:childTnLst>
                                    <p:animMotion origin="layout" path="M 2.08333E-6 7.40741E-7 L -0.63932 0.6331 " pathEditMode="relative" rAng="0" ptsTypes="AA">
                                      <p:cBhvr>
                                        <p:cTn id="8" dur="1500" fill="hold"/>
                                        <p:tgtEl>
                                          <p:spTgt spid="16386"/>
                                        </p:tgtEl>
                                        <p:attrNameLst>
                                          <p:attrName>ppt_x</p:attrName>
                                          <p:attrName>ppt_y</p:attrName>
                                        </p:attrNameLst>
                                      </p:cBhvr>
                                      <p:rCtr x="-31966" y="31667"/>
                                    </p:animMotion>
                                  </p:childTnLst>
                                </p:cTn>
                              </p:par>
                              <p:par>
                                <p:cTn id="9" presetID="42" presetClass="path" presetSubtype="0" accel="50000" decel="50000" fill="hold" nodeType="withEffect">
                                  <p:stCondLst>
                                    <p:cond delay="0"/>
                                  </p:stCondLst>
                                  <p:childTnLst>
                                    <p:animMotion origin="layout" path="M -2.91667E-6 -7.40741E-7 L -0.60807 0.62732 " pathEditMode="relative" rAng="0" ptsTypes="AA">
                                      <p:cBhvr>
                                        <p:cTn id="10" dur="1500" fill="hold"/>
                                        <p:tgtEl>
                                          <p:spTgt spid="8"/>
                                        </p:tgtEl>
                                        <p:attrNameLst>
                                          <p:attrName>ppt_x</p:attrName>
                                          <p:attrName>ppt_y</p:attrName>
                                        </p:attrNameLst>
                                      </p:cBhvr>
                                      <p:rCtr x="-30404" y="31366"/>
                                    </p:animMotion>
                                  </p:childTnLst>
                                </p:cTn>
                              </p:par>
                              <p:par>
                                <p:cTn id="11" presetID="42" presetClass="path" presetSubtype="0" accel="50000" decel="50000" fill="hold" grpId="0" nodeType="withEffect">
                                  <p:stCondLst>
                                    <p:cond delay="0"/>
                                  </p:stCondLst>
                                  <p:childTnLst>
                                    <p:animMotion origin="layout" path="M 2.08333E-7 2.59259E-6 L -0.15703 0.0037 " pathEditMode="relative" rAng="0" ptsTypes="AA">
                                      <p:cBhvr>
                                        <p:cTn id="12" dur="2000" fill="hold"/>
                                        <p:tgtEl>
                                          <p:spTgt spid="10"/>
                                        </p:tgtEl>
                                        <p:attrNameLst>
                                          <p:attrName>ppt_x</p:attrName>
                                          <p:attrName>ppt_y</p:attrName>
                                        </p:attrNameLst>
                                      </p:cBhvr>
                                      <p:rCtr x="-7852" y="185"/>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42" presetClass="path" presetSubtype="0" accel="50000" decel="50000" fill="hold" grpId="0" nodeType="clickEffect">
                                  <p:stCondLst>
                                    <p:cond delay="0"/>
                                  </p:stCondLst>
                                  <p:childTnLst>
                                    <p:animMotion origin="layout" path="M 3.125E-6 4.07407E-6 L 0.01289 -1.23704 " pathEditMode="relative" rAng="0" ptsTypes="AA">
                                      <p:cBhvr>
                                        <p:cTn id="17" dur="1000" fill="hold"/>
                                        <p:tgtEl>
                                          <p:spTgt spid="11"/>
                                        </p:tgtEl>
                                        <p:attrNameLst>
                                          <p:attrName>ppt_x</p:attrName>
                                          <p:attrName>ppt_y</p:attrName>
                                        </p:attrNameLst>
                                      </p:cBhvr>
                                      <p:rCtr x="638" y="-61852"/>
                                    </p:animMotion>
                                  </p:childTnLst>
                                </p:cTn>
                              </p:par>
                            </p:childTnLst>
                          </p:cTn>
                        </p:par>
                      </p:childTnLst>
                    </p:cTn>
                  </p:par>
                </p:childTnLst>
              </p:cTn>
              <p:nextCondLst>
                <p:cond evt="onClick" delay="0">
                  <p:tgtEl>
                    <p:spTgt spid="12"/>
                  </p:tgtEl>
                </p:cond>
              </p:nextCondLst>
            </p:seq>
          </p:childTnLst>
        </p:cTn>
      </p:par>
    </p:tnLst>
    <p:bldLst>
      <p:bldP spid="6" grpId="0"/>
      <p:bldP spid="11"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0E57-270C-4D8B-A7F6-AAD2FB75BFA1}"/>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6E5CEB2D-F0DD-4095-AC5A-CA5A772B15A0}"/>
              </a:ext>
            </a:extLst>
          </p:cNvPr>
          <p:cNvSpPr>
            <a:spLocks noGrp="1"/>
          </p:cNvSpPr>
          <p:nvPr>
            <p:ph idx="1"/>
          </p:nvPr>
        </p:nvSpPr>
        <p:spPr/>
        <p:txBody>
          <a:bodyPr/>
          <a:lstStyle/>
          <a:p>
            <a:endParaRPr lang="en-GB"/>
          </a:p>
        </p:txBody>
      </p:sp>
      <p:pic>
        <p:nvPicPr>
          <p:cNvPr id="3074" name="Picture 2">
            <a:extLst>
              <a:ext uri="{FF2B5EF4-FFF2-40B4-BE49-F238E27FC236}">
                <a16:creationId xmlns:a16="http://schemas.microsoft.com/office/drawing/2014/main" id="{C9FDD458-9FDC-4BE2-A087-7F9A76DB522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0251" y="365124"/>
            <a:ext cx="13128971" cy="70178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40B8D09B-5B4D-40D4-90A3-DAA578D77FF9}"/>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rot="171382">
            <a:off x="13151417" y="-1088287"/>
            <a:ext cx="2937453" cy="42323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ECE8BEA5-685F-4ABA-885B-782E3DA90354}"/>
              </a:ext>
            </a:extLst>
          </p:cNvPr>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2005</a:t>
            </a:r>
          </a:p>
        </p:txBody>
      </p:sp>
      <p:sp>
        <p:nvSpPr>
          <p:cNvPr id="7" name="Rounded Rectangle 9">
            <a:extLst>
              <a:ext uri="{FF2B5EF4-FFF2-40B4-BE49-F238E27FC236}">
                <a16:creationId xmlns:a16="http://schemas.microsoft.com/office/drawing/2014/main" id="{C27044FB-3ABC-4383-BFA7-0C37C3DE6E2C}"/>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89DBB2C-54A7-4E6C-9044-A262A859082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EF49C06-4369-402A-BF59-244A617ADC7C}"/>
              </a:ext>
            </a:extLst>
          </p:cNvPr>
          <p:cNvSpPr/>
          <p:nvPr/>
        </p:nvSpPr>
        <p:spPr>
          <a:xfrm>
            <a:off x="3939091" y="6968140"/>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Israel withdraws its settlements from occupied Gaza, although the area remains fenced in. Some Israeli settlers refuse to leave and are forcibly removed. Settlements continue to expand in the West Bank.</a:t>
            </a:r>
          </a:p>
        </p:txBody>
      </p:sp>
    </p:spTree>
    <p:extLst>
      <p:ext uri="{BB962C8B-B14F-4D97-AF65-F5344CB8AC3E}">
        <p14:creationId xmlns:p14="http://schemas.microsoft.com/office/powerpoint/2010/main" val="22735136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5833E-6 1.48148E-6 L -0.45846 0.4743 " pathEditMode="relative" rAng="0" ptsTypes="AA">
                                      <p:cBhvr>
                                        <p:cTn id="6" dur="1500" fill="hold"/>
                                        <p:tgtEl>
                                          <p:spTgt spid="3076"/>
                                        </p:tgtEl>
                                        <p:attrNameLst>
                                          <p:attrName>ppt_x</p:attrName>
                                          <p:attrName>ppt_y</p:attrName>
                                        </p:attrNameLst>
                                      </p:cBhvr>
                                      <p:rCtr x="-22930" y="23704"/>
                                    </p:animMotion>
                                  </p:childTnLst>
                                </p:cTn>
                              </p:par>
                              <p:par>
                                <p:cTn id="7" presetID="42" presetClass="path" presetSubtype="0" accel="50000" decel="50000" fill="hold" grpId="0" nodeType="withEffect">
                                  <p:stCondLst>
                                    <p:cond delay="0"/>
                                  </p:stCondLst>
                                  <p:childTnLst>
                                    <p:animMotion origin="layout" path="M 1.80938 -0.01944 L 0.9306 -0.00324 " pathEditMode="relative" rAng="0" ptsTypes="AA">
                                      <p:cBhvr>
                                        <p:cTn id="8" dur="1000" fill="hold"/>
                                        <p:tgtEl>
                                          <p:spTgt spid="6"/>
                                        </p:tgtEl>
                                        <p:attrNameLst>
                                          <p:attrName>ppt_x</p:attrName>
                                          <p:attrName>ppt_y</p:attrName>
                                        </p:attrNameLst>
                                      </p:cBhvr>
                                      <p:rCtr x="-43945" y="810"/>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58333E-6 -3.7037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asin Rantisi Hamas Wahlkamp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68490"/>
            <a:ext cx="12192000" cy="6620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763500" y="-8598505"/>
            <a:ext cx="12212802" cy="797046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90566" y="-4613275"/>
            <a:ext cx="12192000" cy="810577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2006</a:t>
            </a:r>
          </a:p>
        </p:txBody>
      </p:sp>
      <p:sp>
        <p:nvSpPr>
          <p:cNvPr id="7" name="Content Placeholder 6"/>
          <p:cNvSpPr>
            <a:spLocks noGrp="1"/>
          </p:cNvSpPr>
          <p:nvPr>
            <p:ph idx="1"/>
          </p:nvPr>
        </p:nvSpPr>
        <p:spPr/>
        <p:txBody>
          <a:bodyPr/>
          <a:lstStyle/>
          <a:p>
            <a:endParaRPr lang="en-GB" dirty="0"/>
          </a:p>
        </p:txBody>
      </p:sp>
      <p:sp>
        <p:nvSpPr>
          <p:cNvPr id="9" name="Rectangle 8"/>
          <p:cNvSpPr/>
          <p:nvPr/>
        </p:nvSpPr>
        <p:spPr>
          <a:xfrm>
            <a:off x="-15811500" y="4313128"/>
            <a:ext cx="6096000" cy="1477328"/>
          </a:xfrm>
          <a:prstGeom prst="rect">
            <a:avLst/>
          </a:prstGeom>
        </p:spPr>
        <p:txBody>
          <a:bodyPr>
            <a:spAutoFit/>
          </a:bodyPr>
          <a:lstStyle/>
          <a:p>
            <a:r>
              <a:rPr lang="en-GB">
                <a:solidFill>
                  <a:srgbClr val="222222"/>
                </a:solidFill>
                <a:latin typeface="Arial" panose="020B0604020202020204" pitchFamily="34" charset="0"/>
              </a:rPr>
              <a:t>A </a:t>
            </a:r>
            <a:r>
              <a:rPr lang="en-GB">
                <a:solidFill>
                  <a:srgbClr val="0B0080"/>
                </a:solidFill>
                <a:latin typeface="Arial" panose="020B0604020202020204" pitchFamily="34" charset="0"/>
                <a:hlinkClick r:id="rId6" tooltip="Sidon"/>
              </a:rPr>
              <a:t>Sidon</a:t>
            </a:r>
            <a:r>
              <a:rPr lang="en-GB">
                <a:solidFill>
                  <a:srgbClr val="222222"/>
                </a:solidFill>
                <a:latin typeface="Arial" panose="020B0604020202020204" pitchFamily="34" charset="0"/>
              </a:rPr>
              <a:t>, Lebanon, </a:t>
            </a:r>
            <a:r>
              <a:rPr lang="en-GB">
                <a:solidFill>
                  <a:srgbClr val="0B0080"/>
                </a:solidFill>
                <a:latin typeface="Arial" panose="020B0604020202020204" pitchFamily="34" charset="0"/>
                <a:hlinkClick r:id="rId7" tooltip="Mosque"/>
              </a:rPr>
              <a:t>mosque</a:t>
            </a:r>
            <a:r>
              <a:rPr lang="en-GB">
                <a:solidFill>
                  <a:srgbClr val="222222"/>
                </a:solidFill>
                <a:latin typeface="Arial" panose="020B0604020202020204" pitchFamily="34" charset="0"/>
              </a:rPr>
              <a:t> in rubble after an airstrike, </a:t>
            </a:r>
            <a:r>
              <a:rPr lang="en-GB" u="sng">
                <a:solidFill>
                  <a:srgbClr val="0B0080"/>
                </a:solidFill>
                <a:latin typeface="Arial" panose="020B0604020202020204" pitchFamily="34" charset="0"/>
                <a:hlinkClick r:id="rId8" tooltip="July 25"/>
              </a:rPr>
              <a:t>July 25</a:t>
            </a:r>
            <a:r>
              <a:rPr lang="en-GB">
                <a:solidFill>
                  <a:srgbClr val="222222"/>
                </a:solidFill>
                <a:latin typeface="Arial" panose="020B0604020202020204" pitchFamily="34" charset="0"/>
              </a:rPr>
              <a:t>.</a:t>
            </a:r>
          </a:p>
          <a:p>
            <a:r>
              <a:rPr lang="en-GB"/>
              <a:t>Flickr user Koldo [CC BY-SA 2.0 (https://creativecommons.org/licenses/by-sa/2.0)], via Wikimedia Commons</a:t>
            </a:r>
            <a:endParaRPr lang="en-GB" dirty="0"/>
          </a:p>
        </p:txBody>
      </p:sp>
      <p:sp>
        <p:nvSpPr>
          <p:cNvPr id="3" name="Rectangle 2"/>
          <p:cNvSpPr/>
          <p:nvPr/>
        </p:nvSpPr>
        <p:spPr>
          <a:xfrm>
            <a:off x="505309" y="-7289166"/>
            <a:ext cx="6096000" cy="1477328"/>
          </a:xfrm>
          <a:prstGeom prst="rect">
            <a:avLst/>
          </a:prstGeom>
        </p:spPr>
        <p:txBody>
          <a:bodyPr>
            <a:spAutoFit/>
          </a:bodyPr>
          <a:lstStyle/>
          <a:p>
            <a:r>
              <a:rPr lang="en-GB" dirty="0">
                <a:latin typeface="Arial" panose="020B0604020202020204" pitchFamily="34" charset="0"/>
                <a:cs typeface="Arial" panose="020B0604020202020204" pitchFamily="34" charset="0"/>
              </a:rPr>
              <a:t>An Israeli soldier tosses a grenade into a Hezbollah bunker.</a:t>
            </a:r>
          </a:p>
          <a:p>
            <a:r>
              <a:rPr lang="en-GB" dirty="0"/>
              <a:t>Israel </a:t>
            </a:r>
            <a:r>
              <a:rPr lang="en-GB" dirty="0" err="1"/>
              <a:t>Defense</a:t>
            </a:r>
            <a:r>
              <a:rPr lang="en-GB" dirty="0"/>
              <a:t> Forces [CC BY 2.0 (https://creativecommons.org/licenses/by/2.0)], via Wikimedia Commons </a:t>
            </a:r>
            <a:endParaRPr lang="en-US" dirty="0"/>
          </a:p>
        </p:txBody>
      </p:sp>
      <p:sp>
        <p:nvSpPr>
          <p:cNvPr id="11" name="TextBox 10">
            <a:extLst>
              <a:ext uri="{FF2B5EF4-FFF2-40B4-BE49-F238E27FC236}">
                <a16:creationId xmlns:a16="http://schemas.microsoft.com/office/drawing/2014/main" id="{5E7A7473-9E59-49A4-9341-E2E2E3998BB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2" name="Rectangle 11">
            <a:extLst>
              <a:ext uri="{FF2B5EF4-FFF2-40B4-BE49-F238E27FC236}">
                <a16:creationId xmlns:a16="http://schemas.microsoft.com/office/drawing/2014/main" id="{266987A3-8BB0-4770-99BD-870384A23682}"/>
              </a:ext>
            </a:extLst>
          </p:cNvPr>
          <p:cNvSpPr/>
          <p:nvPr/>
        </p:nvSpPr>
        <p:spPr>
          <a:xfrm>
            <a:off x="1710813" y="6968140"/>
            <a:ext cx="9675334"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Hamas, a group which uses violence against Israelis, elected in Gaza.</a:t>
            </a:r>
          </a:p>
          <a:p>
            <a:pPr algn="ctr"/>
            <a:r>
              <a:rPr lang="en-GB" sz="2400" dirty="0">
                <a:solidFill>
                  <a:schemeClr val="tx1"/>
                </a:solidFill>
                <a:latin typeface="Arial" panose="020B0604020202020204" pitchFamily="34" charset="0"/>
                <a:cs typeface="Arial" panose="020B0604020202020204" pitchFamily="34" charset="0"/>
              </a:rPr>
              <a:t>Israel fights wars against Hamas in Gaza and </a:t>
            </a:r>
            <a:r>
              <a:rPr lang="en-GB" sz="2400" dirty="0" err="1">
                <a:solidFill>
                  <a:schemeClr val="tx1"/>
                </a:solidFill>
                <a:latin typeface="Arial" panose="020B0604020202020204" pitchFamily="34" charset="0"/>
                <a:cs typeface="Arial" panose="020B0604020202020204" pitchFamily="34" charset="0"/>
              </a:rPr>
              <a:t>Hezbullah</a:t>
            </a:r>
            <a:r>
              <a:rPr lang="en-GB" sz="2400" dirty="0">
                <a:solidFill>
                  <a:schemeClr val="tx1"/>
                </a:solidFill>
                <a:latin typeface="Arial" panose="020B0604020202020204" pitchFamily="34" charset="0"/>
                <a:cs typeface="Arial" panose="020B0604020202020204" pitchFamily="34" charset="0"/>
              </a:rPr>
              <a:t> in Lebanon.</a:t>
            </a:r>
          </a:p>
          <a:p>
            <a:pPr algn="ctr"/>
            <a:r>
              <a:rPr lang="en-GB" sz="2400" dirty="0">
                <a:solidFill>
                  <a:schemeClr val="tx1"/>
                </a:solidFill>
                <a:latin typeface="Arial" panose="020B0604020202020204" pitchFamily="34" charset="0"/>
                <a:cs typeface="Arial" panose="020B0604020202020204" pitchFamily="34" charset="0"/>
              </a:rPr>
              <a:t>This picture of an Hamas rally is actually from Ramallah, not Gaza.</a:t>
            </a:r>
          </a:p>
        </p:txBody>
      </p:sp>
      <p:sp>
        <p:nvSpPr>
          <p:cNvPr id="13" name="Rounded Rectangle 5">
            <a:extLst>
              <a:ext uri="{FF2B5EF4-FFF2-40B4-BE49-F238E27FC236}">
                <a16:creationId xmlns:a16="http://schemas.microsoft.com/office/drawing/2014/main" id="{A5B2F9C2-B44A-45B6-9DDA-3A91800303E1}"/>
              </a:ext>
            </a:extLst>
          </p:cNvPr>
          <p:cNvSpPr/>
          <p:nvPr/>
        </p:nvSpPr>
        <p:spPr>
          <a:xfrm>
            <a:off x="10363200" y="6550083"/>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27006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938 -0.01944 L 0.9306 -0.00324 " pathEditMode="relative" rAng="0" ptsTypes="AA">
                                      <p:cBhvr>
                                        <p:cTn id="6" dur="1000" fill="hold"/>
                                        <p:tgtEl>
                                          <p:spTgt spid="4"/>
                                        </p:tgtEl>
                                        <p:attrNameLst>
                                          <p:attrName>ppt_x</p:attrName>
                                          <p:attrName>ppt_y</p:attrName>
                                        </p:attrNameLst>
                                      </p:cBhvr>
                                      <p:rCtr x="-43945" y="81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7037E-6 L -0.00534 -0.91296 " pathEditMode="relative" rAng="0" ptsTypes="AA">
                                      <p:cBhvr>
                                        <p:cTn id="10" dur="1000" fill="hold"/>
                                        <p:tgtEl>
                                          <p:spTgt spid="12"/>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a/af/Artillery_Corps_in_Gaza_%2814550733300%29a.jpg/1920px-Artillery_Corps_in_Gaza_%2814550733300%29a.jpg"/>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a:stretch/>
        </p:blipFill>
        <p:spPr bwMode="auto">
          <a:xfrm>
            <a:off x="-2866626" y="-1790701"/>
            <a:ext cx="15058626" cy="114685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88674" y="-1028785"/>
            <a:ext cx="7251926" cy="543894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11322103" y="5288340"/>
            <a:ext cx="10854254"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2006, 08, 12, 14</a:t>
            </a:r>
          </a:p>
        </p:txBody>
      </p:sp>
      <p:sp>
        <p:nvSpPr>
          <p:cNvPr id="6" name="Rounded Rectangle 5"/>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pic>
        <p:nvPicPr>
          <p:cNvPr id="3" name="Picture 2" descr="https://upload.wikimedia.org/wikipedia/commons/b/ba/Gazasmok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0877" y="-5962652"/>
            <a:ext cx="5153025" cy="41719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4C3D74A-1D9B-40FC-8315-E93BFA1DA3D0}"/>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9B1F8067-CDFA-46A8-9B6F-40A7E43953B3}"/>
              </a:ext>
            </a:extLst>
          </p:cNvPr>
          <p:cNvSpPr/>
          <p:nvPr/>
        </p:nvSpPr>
        <p:spPr>
          <a:xfrm>
            <a:off x="1710813" y="6968140"/>
            <a:ext cx="9675334" cy="9284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Israel continually blockades the Gaza Strip </a:t>
            </a:r>
            <a:r>
              <a:rPr lang="en-GB" sz="2400" dirty="0">
                <a:solidFill>
                  <a:schemeClr val="tx1"/>
                </a:solidFill>
              </a:rPr>
              <a:t>and conducts several bombing campaigns, arguing it needs to stop Palestinian militant attacks.</a:t>
            </a:r>
          </a:p>
        </p:txBody>
      </p:sp>
    </p:spTree>
    <p:extLst>
      <p:ext uri="{BB962C8B-B14F-4D97-AF65-F5344CB8AC3E}">
        <p14:creationId xmlns:p14="http://schemas.microsoft.com/office/powerpoint/2010/main" val="163660492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2.12382 -0.00371 L 0.94284 -0.00209 " pathEditMode="relative" rAng="0" ptsTypes="AA">
                                      <p:cBhvr>
                                        <p:cTn id="6" dur="1000" fill="hold"/>
                                        <p:tgtEl>
                                          <p:spTgt spid="4"/>
                                        </p:tgtEl>
                                        <p:attrNameLst>
                                          <p:attrName>ppt_x</p:attrName>
                                          <p:attrName>ppt_y</p:attrName>
                                        </p:attrNameLst>
                                      </p:cBhvr>
                                      <p:rCtr x="-59049" y="69"/>
                                    </p:animMotion>
                                  </p:childTnLst>
                                </p:cTn>
                              </p:par>
                              <p:par>
                                <p:cTn id="7" presetID="42" presetClass="path" presetSubtype="0" accel="50000" decel="50000" fill="hold" nodeType="withEffect">
                                  <p:stCondLst>
                                    <p:cond delay="0"/>
                                  </p:stCondLst>
                                  <p:childTnLst>
                                    <p:animMotion origin="layout" path="M -4.16667E-6 2.22222E-6 L -0.65885 0.19328 " pathEditMode="relative" rAng="0" ptsTypes="AA">
                                      <p:cBhvr>
                                        <p:cTn id="8" dur="2000" fill="hold"/>
                                        <p:tgtEl>
                                          <p:spTgt spid="5"/>
                                        </p:tgtEl>
                                        <p:attrNameLst>
                                          <p:attrName>ppt_x</p:attrName>
                                          <p:attrName>ppt_y</p:attrName>
                                        </p:attrNameLst>
                                      </p:cBhvr>
                                      <p:rCtr x="-32943" y="965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6.25E-7 -4.81481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Image result for ireland recognises palestin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36466" y="1129260"/>
            <a:ext cx="9573548" cy="491732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weden fla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2118" y="811418"/>
            <a:ext cx="3654246" cy="3654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2118" y="4144327"/>
            <a:ext cx="3571568" cy="1785784"/>
          </a:xfrm>
          <a:prstGeom prst="rect">
            <a:avLst/>
          </a:prstGeom>
        </p:spPr>
      </p:pic>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2016</a:t>
            </a:r>
          </a:p>
        </p:txBody>
      </p:sp>
      <p:sp>
        <p:nvSpPr>
          <p:cNvPr id="3" name="Oval 2">
            <a:extLst>
              <a:ext uri="{FF2B5EF4-FFF2-40B4-BE49-F238E27FC236}">
                <a16:creationId xmlns:a16="http://schemas.microsoft.com/office/drawing/2014/main" id="{AA9509D8-DA30-4946-994F-088CE2FE8154}"/>
              </a:ext>
            </a:extLst>
          </p:cNvPr>
          <p:cNvSpPr/>
          <p:nvPr/>
        </p:nvSpPr>
        <p:spPr>
          <a:xfrm>
            <a:off x="7443304" y="1338953"/>
            <a:ext cx="712837" cy="6995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3922C303-7C17-488B-A8C7-286391C9499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2" name="Rectangle 11">
            <a:extLst>
              <a:ext uri="{FF2B5EF4-FFF2-40B4-BE49-F238E27FC236}">
                <a16:creationId xmlns:a16="http://schemas.microsoft.com/office/drawing/2014/main" id="{F6AACF09-2929-4AF7-8DA2-2196EEC82590}"/>
              </a:ext>
            </a:extLst>
          </p:cNvPr>
          <p:cNvSpPr/>
          <p:nvPr/>
        </p:nvSpPr>
        <p:spPr>
          <a:xfrm>
            <a:off x="1710813" y="6968140"/>
            <a:ext cx="9675334" cy="9284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Sweden becomes one of 136 countries to recognise Palestine as a nation state. The UK still does not recognise Palestine.</a:t>
            </a:r>
          </a:p>
        </p:txBody>
      </p:sp>
      <p:sp>
        <p:nvSpPr>
          <p:cNvPr id="13" name="Rounded Rectangle 8">
            <a:extLst>
              <a:ext uri="{FF2B5EF4-FFF2-40B4-BE49-F238E27FC236}">
                <a16:creationId xmlns:a16="http://schemas.microsoft.com/office/drawing/2014/main" id="{053EB1FB-FAF0-463D-9E0D-1AB591DDFA44}"/>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06515C2-FB3E-44A0-B678-8813047A0811}"/>
              </a:ext>
            </a:extLst>
          </p:cNvPr>
          <p:cNvSpPr/>
          <p:nvPr/>
        </p:nvSpPr>
        <p:spPr>
          <a:xfrm>
            <a:off x="7994192" y="2144426"/>
            <a:ext cx="712837" cy="6995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619828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7383 -0.00671 L 0.9306 -0.00324 " pathEditMode="relative" rAng="0" ptsTypes="AA">
                                      <p:cBhvr>
                                        <p:cTn id="6" dur="1000" fill="hold"/>
                                        <p:tgtEl>
                                          <p:spTgt spid="4"/>
                                        </p:tgtEl>
                                        <p:attrNameLst>
                                          <p:attrName>ppt_x</p:attrName>
                                          <p:attrName>ppt_y</p:attrName>
                                        </p:attrNameLst>
                                      </p:cBhvr>
                                      <p:rCtr x="-37161"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4.81481E-6 L -0.00326 -0.66064 " pathEditMode="relative" rAng="0" ptsTypes="AA">
                                      <p:cBhvr>
                                        <p:cTn id="10" dur="1000" fill="hold"/>
                                        <p:tgtEl>
                                          <p:spTgt spid="12"/>
                                        </p:tgtEl>
                                        <p:attrNameLst>
                                          <p:attrName>ppt_x</p:attrName>
                                          <p:attrName>ppt_y</p:attrName>
                                        </p:attrNameLst>
                                      </p:cBhvr>
                                      <p:rCtr x="-169" y="-330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1" y="382136"/>
            <a:ext cx="12254451" cy="6515146"/>
          </a:xfrm>
          <a:prstGeom prst="rect">
            <a:avLst/>
          </a:prstGeom>
        </p:spPr>
      </p:pic>
      <p:sp>
        <p:nvSpPr>
          <p:cNvPr id="2" name="Title 1"/>
          <p:cNvSpPr>
            <a:spLocks noGrp="1"/>
          </p:cNvSpPr>
          <p:nvPr>
            <p:ph type="title"/>
          </p:nvPr>
        </p:nvSpPr>
        <p:spPr/>
        <p:txBody>
          <a:bodyPr/>
          <a:lstStyle/>
          <a:p>
            <a:endParaRPr lang="en-GB" dirty="0"/>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2017</a:t>
            </a:r>
          </a:p>
        </p:txBody>
      </p:sp>
      <p:sp>
        <p:nvSpPr>
          <p:cNvPr id="6" name="Rounded Rectangle 5"/>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
        <p:nvSpPr>
          <p:cNvPr id="7" name="Action Button: Forward or Next 6">
            <a:hlinkClick r:id="rId4" highlightClick="1"/>
          </p:cNvPr>
          <p:cNvSpPr/>
          <p:nvPr/>
        </p:nvSpPr>
        <p:spPr>
          <a:xfrm>
            <a:off x="12508058" y="4961034"/>
            <a:ext cx="1501037" cy="1269242"/>
          </a:xfrm>
          <a:prstGeom prst="actionButtonForwardNex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6B752F3-95F7-495B-B672-CA227CA155C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6EACEE7-A77C-4EA9-A5F0-1672B05B9EED}"/>
              </a:ext>
            </a:extLst>
          </p:cNvPr>
          <p:cNvSpPr/>
          <p:nvPr/>
        </p:nvSpPr>
        <p:spPr>
          <a:xfrm>
            <a:off x="3106994" y="6897282"/>
            <a:ext cx="7256206" cy="140894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President Donald Trump changes USA policy, recognising Jerusalem as Israel’s capital. </a:t>
            </a:r>
          </a:p>
          <a:p>
            <a:pPr algn="ctr"/>
            <a:r>
              <a:rPr lang="en-GB" sz="2400" b="1" dirty="0">
                <a:solidFill>
                  <a:schemeClr val="tx1"/>
                </a:solidFill>
              </a:rPr>
              <a:t>Palestinians who see East Jerusalem as their capital are enraged.</a:t>
            </a:r>
          </a:p>
        </p:txBody>
      </p:sp>
    </p:spTree>
    <p:extLst>
      <p:ext uri="{BB962C8B-B14F-4D97-AF65-F5344CB8AC3E}">
        <p14:creationId xmlns:p14="http://schemas.microsoft.com/office/powerpoint/2010/main" val="293271378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359 -0.02824 L 0.9306 -0.00324 " pathEditMode="relative" rAng="0" ptsTypes="AA">
                                      <p:cBhvr>
                                        <p:cTn id="6" dur="1000" fill="hold"/>
                                        <p:tgtEl>
                                          <p:spTgt spid="4"/>
                                        </p:tgtEl>
                                        <p:attrNameLst>
                                          <p:attrName>ppt_x</p:attrName>
                                          <p:attrName>ppt_y</p:attrName>
                                        </p:attrNameLst>
                                      </p:cBhvr>
                                      <p:rCtr x="-45156" y="1250"/>
                                    </p:animMotion>
                                  </p:childTnLst>
                                </p:cTn>
                              </p:par>
                              <p:par>
                                <p:cTn id="7" presetID="42" presetClass="path" presetSubtype="0" accel="50000" decel="50000" fill="hold" grpId="0" nodeType="withEffect">
                                  <p:stCondLst>
                                    <p:cond delay="0"/>
                                  </p:stCondLst>
                                  <p:childTnLst>
                                    <p:animMotion origin="layout" path="M 0 -2.22222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75E-6 -3.33333E-6 L -0.01041 -0.46458 " pathEditMode="relative" rAng="0" ptsTypes="AA">
                                      <p:cBhvr>
                                        <p:cTn id="12" dur="1000" fill="hold"/>
                                        <p:tgtEl>
                                          <p:spTgt spid="9"/>
                                        </p:tgtEl>
                                        <p:attrNameLst>
                                          <p:attrName>ppt_x</p:attrName>
                                          <p:attrName>ppt_y</p:attrName>
                                        </p:attrNameLst>
                                      </p:cBhvr>
                                      <p:rCtr x="-521" y="-23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palestinechronicle.com/wp-content/uploads/2018/03/Untitled-design-4-8.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2775" y="365125"/>
            <a:ext cx="12217549" cy="721457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5" name="Rectangle 4"/>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2018</a:t>
            </a:r>
          </a:p>
        </p:txBody>
      </p:sp>
      <p:sp>
        <p:nvSpPr>
          <p:cNvPr id="6" name="Rounded Rectangle 5"/>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
        <p:nvSpPr>
          <p:cNvPr id="7" name="Action Button: Forward or Next 6">
            <a:hlinkClick r:id="rId4" highlightClick="1"/>
          </p:cNvPr>
          <p:cNvSpPr/>
          <p:nvPr/>
        </p:nvSpPr>
        <p:spPr>
          <a:xfrm>
            <a:off x="12204774" y="5003586"/>
            <a:ext cx="1501037" cy="1269242"/>
          </a:xfrm>
          <a:prstGeom prst="actionButtonForwardNex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highlight>
                <a:srgbClr val="008000"/>
              </a:highlight>
            </a:endParaRPr>
          </a:p>
        </p:txBody>
      </p:sp>
      <p:sp>
        <p:nvSpPr>
          <p:cNvPr id="8" name="TextBox 7">
            <a:extLst>
              <a:ext uri="{FF2B5EF4-FFF2-40B4-BE49-F238E27FC236}">
                <a16:creationId xmlns:a16="http://schemas.microsoft.com/office/drawing/2014/main" id="{CD63544E-8CB9-4706-82EB-1F51CAC5C6D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D5D249A5-85C8-4624-8911-B0BAE3CB8D63}"/>
              </a:ext>
            </a:extLst>
          </p:cNvPr>
          <p:cNvSpPr/>
          <p:nvPr/>
        </p:nvSpPr>
        <p:spPr>
          <a:xfrm>
            <a:off x="2750002" y="7172461"/>
            <a:ext cx="7256206" cy="22172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The Great March of Return</a:t>
            </a:r>
          </a:p>
          <a:p>
            <a:pPr algn="ctr"/>
            <a:r>
              <a:rPr lang="en-GB" sz="2400" dirty="0">
                <a:solidFill>
                  <a:schemeClr val="tx1"/>
                </a:solidFill>
                <a:latin typeface="Arial" panose="020B0604020202020204" pitchFamily="34" charset="0"/>
                <a:cs typeface="Arial" panose="020B0604020202020204" pitchFamily="34" charset="0"/>
              </a:rPr>
              <a:t>sees 6 weeks of largely nonviolent protest by Palestinians in Gaza, protesting the blockade of Palestinian territory and calling for refugees right to return. 150 Palestinians are killed by Israeli forces.</a:t>
            </a:r>
          </a:p>
        </p:txBody>
      </p:sp>
    </p:spTree>
    <p:extLst>
      <p:ext uri="{BB962C8B-B14F-4D97-AF65-F5344CB8AC3E}">
        <p14:creationId xmlns:p14="http://schemas.microsoft.com/office/powerpoint/2010/main" val="2900310991"/>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707 -0.01527 L 0.9306 -0.00324 " pathEditMode="relative" rAng="0" ptsTypes="AA">
                                      <p:cBhvr>
                                        <p:cTn id="6" dur="1000" fill="hold"/>
                                        <p:tgtEl>
                                          <p:spTgt spid="5"/>
                                        </p:tgtEl>
                                        <p:attrNameLst>
                                          <p:attrName>ppt_x</p:attrName>
                                          <p:attrName>ppt_y</p:attrName>
                                        </p:attrNameLst>
                                      </p:cBhvr>
                                      <p:rCtr x="-42005" y="602"/>
                                    </p:animMotion>
                                  </p:childTnLst>
                                </p:cTn>
                              </p:par>
                              <p:par>
                                <p:cTn id="7" presetID="42" presetClass="path" presetSubtype="0" accel="50000" decel="50000" fill="hold" grpId="0" nodeType="withEffect">
                                  <p:stCondLst>
                                    <p:cond delay="0"/>
                                  </p:stCondLst>
                                  <p:childTnLst>
                                    <p:animMotion origin="layout" path="M -2.08333E-7 -7.40741E-7 L -0.15703 0.0037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125E-6 2.59259E-6 L 0.00416 -0.80185 " pathEditMode="relative" rAng="0" ptsTypes="AA">
                                      <p:cBhvr>
                                        <p:cTn id="12" dur="1000" fill="hold"/>
                                        <p:tgtEl>
                                          <p:spTgt spid="9"/>
                                        </p:tgtEl>
                                        <p:attrNameLst>
                                          <p:attrName>ppt_x</p:attrName>
                                          <p:attrName>ppt_y</p:attrName>
                                        </p:attrNameLst>
                                      </p:cBhvr>
                                      <p:rCtr x="208" y="-400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DCB68C3-67C8-48E4-9D9F-02FC1F9BB0E3}"/>
              </a:ext>
            </a:extLst>
          </p:cNvPr>
          <p:cNvPicPr>
            <a:picLocks noChangeAspect="1"/>
          </p:cNvPicPr>
          <p:nvPr/>
        </p:nvPicPr>
        <p:blipFill>
          <a:blip r:embed="rId3"/>
          <a:stretch>
            <a:fillRect/>
          </a:stretch>
        </p:blipFill>
        <p:spPr>
          <a:xfrm>
            <a:off x="9832" y="1092997"/>
            <a:ext cx="12192000" cy="4774731"/>
          </a:xfrm>
          <a:prstGeom prst="rect">
            <a:avLst/>
          </a:prstGeom>
        </p:spPr>
      </p:pic>
      <p:sp>
        <p:nvSpPr>
          <p:cNvPr id="39" name="Rectangle 38">
            <a:extLst>
              <a:ext uri="{FF2B5EF4-FFF2-40B4-BE49-F238E27FC236}">
                <a16:creationId xmlns:a16="http://schemas.microsoft.com/office/drawing/2014/main" id="{EA374403-CA1F-47FE-9EF4-A0278D760CCA}"/>
              </a:ext>
            </a:extLst>
          </p:cNvPr>
          <p:cNvSpPr/>
          <p:nvPr/>
        </p:nvSpPr>
        <p:spPr>
          <a:xfrm>
            <a:off x="254550" y="1092997"/>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73D2E9EA-5ACF-42E8-9731-BFB81DAEE2CC}"/>
              </a:ext>
            </a:extLst>
          </p:cNvPr>
          <p:cNvSpPr/>
          <p:nvPr/>
        </p:nvSpPr>
        <p:spPr>
          <a:xfrm>
            <a:off x="4715425" y="1092996"/>
            <a:ext cx="847726" cy="89455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0AE84F00-7CF9-4AFE-AC0A-CC504B69E084}"/>
              </a:ext>
            </a:extLst>
          </p:cNvPr>
          <p:cNvSpPr/>
          <p:nvPr/>
        </p:nvSpPr>
        <p:spPr>
          <a:xfrm>
            <a:off x="7369725" y="2626522"/>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7D41563A-957B-4074-A0F6-193A39B8FC9D}"/>
              </a:ext>
            </a:extLst>
          </p:cNvPr>
          <p:cNvSpPr/>
          <p:nvPr/>
        </p:nvSpPr>
        <p:spPr>
          <a:xfrm>
            <a:off x="733424" y="4175922"/>
            <a:ext cx="962026"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B876F5F5-E23B-40E6-9EE2-90627C169014}"/>
              </a:ext>
            </a:extLst>
          </p:cNvPr>
          <p:cNvSpPr/>
          <p:nvPr/>
        </p:nvSpPr>
        <p:spPr>
          <a:xfrm>
            <a:off x="5314949" y="4013200"/>
            <a:ext cx="1346201" cy="107949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0B1E4E2A-5C5E-4B78-949D-BA9606902A3D}"/>
              </a:ext>
            </a:extLst>
          </p:cNvPr>
          <p:cNvSpPr/>
          <p:nvPr/>
        </p:nvSpPr>
        <p:spPr>
          <a:xfrm>
            <a:off x="1143358" y="1103718"/>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869EC9DE-4003-4C96-A42D-5DE9E7C61B7C}"/>
              </a:ext>
            </a:extLst>
          </p:cNvPr>
          <p:cNvSpPr/>
          <p:nvPr/>
        </p:nvSpPr>
        <p:spPr>
          <a:xfrm>
            <a:off x="10143218" y="1015672"/>
            <a:ext cx="1402992" cy="11874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6662E4E2-4818-4D42-BD5B-0D81990C7F75}"/>
              </a:ext>
            </a:extLst>
          </p:cNvPr>
          <p:cNvSpPr/>
          <p:nvPr/>
        </p:nvSpPr>
        <p:spPr>
          <a:xfrm>
            <a:off x="3181041" y="2464596"/>
            <a:ext cx="1365559" cy="102155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8C310B4B-2AEF-44DF-AA92-EE2748BFC80F}"/>
              </a:ext>
            </a:extLst>
          </p:cNvPr>
          <p:cNvSpPr/>
          <p:nvPr/>
        </p:nvSpPr>
        <p:spPr>
          <a:xfrm>
            <a:off x="9465033" y="4189810"/>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6C4279CA-3432-4096-9281-1B5C0DB86585}"/>
              </a:ext>
            </a:extLst>
          </p:cNvPr>
          <p:cNvSpPr/>
          <p:nvPr/>
        </p:nvSpPr>
        <p:spPr>
          <a:xfrm>
            <a:off x="1430029" y="26265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EF06E752-3128-4DE3-A45C-B40E8C9D7A1D}"/>
              </a:ext>
            </a:extLst>
          </p:cNvPr>
          <p:cNvSpPr/>
          <p:nvPr/>
        </p:nvSpPr>
        <p:spPr>
          <a:xfrm>
            <a:off x="3774659" y="109299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A7585AC9-32AD-471D-B35C-14FD6922CF12}"/>
              </a:ext>
            </a:extLst>
          </p:cNvPr>
          <p:cNvSpPr/>
          <p:nvPr/>
        </p:nvSpPr>
        <p:spPr>
          <a:xfrm>
            <a:off x="8225387" y="2513810"/>
            <a:ext cx="979489" cy="972340"/>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7CE2A6F2-77D4-496F-BE7F-74A76947566C}"/>
              </a:ext>
            </a:extLst>
          </p:cNvPr>
          <p:cNvSpPr/>
          <p:nvPr/>
        </p:nvSpPr>
        <p:spPr>
          <a:xfrm>
            <a:off x="8641555" y="419060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184DAAFD-5D64-4536-ABC1-A69EFF24FE86}"/>
              </a:ext>
            </a:extLst>
          </p:cNvPr>
          <p:cNvSpPr/>
          <p:nvPr/>
        </p:nvSpPr>
        <p:spPr>
          <a:xfrm>
            <a:off x="2006502"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A47A7D6F-5E19-40B8-8A32-56511C4770E0}"/>
              </a:ext>
            </a:extLst>
          </p:cNvPr>
          <p:cNvSpPr/>
          <p:nvPr/>
        </p:nvSpPr>
        <p:spPr>
          <a:xfrm>
            <a:off x="9261671"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B5D6760F-311C-46BC-AAE8-BCB8F826ECB3}"/>
              </a:ext>
            </a:extLst>
          </p:cNvPr>
          <p:cNvSpPr/>
          <p:nvPr/>
        </p:nvSpPr>
        <p:spPr>
          <a:xfrm>
            <a:off x="9380368" y="261223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EF8058B-9381-4AE1-A8F3-BF7D806E64F9}"/>
              </a:ext>
            </a:extLst>
          </p:cNvPr>
          <p:cNvSpPr/>
          <p:nvPr/>
        </p:nvSpPr>
        <p:spPr>
          <a:xfrm>
            <a:off x="1849127" y="423244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1912467A-7614-4D2C-AA5F-913ED2104C7F}"/>
              </a:ext>
            </a:extLst>
          </p:cNvPr>
          <p:cNvSpPr/>
          <p:nvPr/>
        </p:nvSpPr>
        <p:spPr>
          <a:xfrm>
            <a:off x="2873661" y="1092996"/>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802F7F6D-7CD7-4375-A67E-E3FB9B641F64}"/>
              </a:ext>
            </a:extLst>
          </p:cNvPr>
          <p:cNvSpPr/>
          <p:nvPr/>
        </p:nvSpPr>
        <p:spPr>
          <a:xfrm>
            <a:off x="7503820" y="110649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C750EA9B-F536-4BE8-8223-3047CD22BAE4}"/>
              </a:ext>
            </a:extLst>
          </p:cNvPr>
          <p:cNvSpPr/>
          <p:nvPr/>
        </p:nvSpPr>
        <p:spPr>
          <a:xfrm>
            <a:off x="2298202" y="262652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76E12D54-961D-4B72-B1F0-9C035D7F0E69}"/>
              </a:ext>
            </a:extLst>
          </p:cNvPr>
          <p:cNvSpPr/>
          <p:nvPr/>
        </p:nvSpPr>
        <p:spPr>
          <a:xfrm>
            <a:off x="2739196" y="42009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FCAAE650-7DE4-497F-9200-6182446C3E85}"/>
              </a:ext>
            </a:extLst>
          </p:cNvPr>
          <p:cNvSpPr/>
          <p:nvPr/>
        </p:nvSpPr>
        <p:spPr>
          <a:xfrm>
            <a:off x="6817047" y="4189810"/>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6C6B717B-EB61-45D9-9691-DEA7CBCB4E77}"/>
              </a:ext>
            </a:extLst>
          </p:cNvPr>
          <p:cNvSpPr/>
          <p:nvPr/>
        </p:nvSpPr>
        <p:spPr>
          <a:xfrm>
            <a:off x="5789542" y="1092996"/>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8E6A2AAF-85AD-403A-AFD5-2337F1837514}"/>
              </a:ext>
            </a:extLst>
          </p:cNvPr>
          <p:cNvSpPr/>
          <p:nvPr/>
        </p:nvSpPr>
        <p:spPr>
          <a:xfrm>
            <a:off x="4678547" y="2636841"/>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D959CEFB-6D86-4224-BBE0-E3EC37D1B432}"/>
              </a:ext>
            </a:extLst>
          </p:cNvPr>
          <p:cNvSpPr/>
          <p:nvPr/>
        </p:nvSpPr>
        <p:spPr>
          <a:xfrm>
            <a:off x="772691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F329BF98-88E1-4251-9D05-E8B4576ECD0A}"/>
              </a:ext>
            </a:extLst>
          </p:cNvPr>
          <p:cNvSpPr/>
          <p:nvPr/>
        </p:nvSpPr>
        <p:spPr>
          <a:xfrm>
            <a:off x="3588036" y="4232444"/>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4A16D023-658C-4652-8CE2-2F4C6A591C44}"/>
              </a:ext>
            </a:extLst>
          </p:cNvPr>
          <p:cNvSpPr/>
          <p:nvPr/>
        </p:nvSpPr>
        <p:spPr>
          <a:xfrm>
            <a:off x="1121537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B96771C0-1F91-48F2-A3DE-36ABBDB77E0D}"/>
              </a:ext>
            </a:extLst>
          </p:cNvPr>
          <p:cNvSpPr/>
          <p:nvPr/>
        </p:nvSpPr>
        <p:spPr>
          <a:xfrm>
            <a:off x="6642608" y="109299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90914DDC-DF4C-4214-A382-FCBCD45842F6}"/>
              </a:ext>
            </a:extLst>
          </p:cNvPr>
          <p:cNvSpPr/>
          <p:nvPr/>
        </p:nvSpPr>
        <p:spPr>
          <a:xfrm>
            <a:off x="8385367" y="108307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BB55945-8A9D-4915-80C4-C6589D882B80}"/>
              </a:ext>
            </a:extLst>
          </p:cNvPr>
          <p:cNvSpPr/>
          <p:nvPr/>
        </p:nvSpPr>
        <p:spPr>
          <a:xfrm>
            <a:off x="5554871" y="26265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99919CCC-CC4E-4EE8-996B-F19DFD80A8B5}"/>
              </a:ext>
            </a:extLst>
          </p:cNvPr>
          <p:cNvSpPr/>
          <p:nvPr/>
        </p:nvSpPr>
        <p:spPr>
          <a:xfrm>
            <a:off x="6454194" y="2593583"/>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0F5C03AC-4A48-40A7-B4B7-54A02E07748F}"/>
              </a:ext>
            </a:extLst>
          </p:cNvPr>
          <p:cNvSpPr/>
          <p:nvPr/>
        </p:nvSpPr>
        <p:spPr>
          <a:xfrm>
            <a:off x="4457096"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935FA3EE-35BE-4DF2-A0D4-C9572E4F0DEB}"/>
              </a:ext>
            </a:extLst>
          </p:cNvPr>
          <p:cNvSpPr/>
          <p:nvPr/>
        </p:nvSpPr>
        <p:spPr>
          <a:xfrm>
            <a:off x="10333378"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11973F55-EB24-4185-8C96-3E549569948B}"/>
              </a:ext>
            </a:extLst>
          </p:cNvPr>
          <p:cNvSpPr/>
          <p:nvPr/>
        </p:nvSpPr>
        <p:spPr>
          <a:xfrm>
            <a:off x="10278137" y="2612234"/>
            <a:ext cx="714375" cy="7262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28087FF-BE94-48F5-8B17-A805217900F4}"/>
              </a:ext>
            </a:extLst>
          </p:cNvPr>
          <p:cNvSpPr>
            <a:spLocks noGrp="1"/>
          </p:cNvSpPr>
          <p:nvPr>
            <p:ph type="title"/>
          </p:nvPr>
        </p:nvSpPr>
        <p:spPr>
          <a:xfrm>
            <a:off x="1143358" y="6176963"/>
            <a:ext cx="10515600" cy="1325563"/>
          </a:xfrm>
        </p:spPr>
        <p:txBody>
          <a:bodyPr/>
          <a:lstStyle/>
          <a:p>
            <a:r>
              <a:rPr lang="en-GB" dirty="0">
                <a:solidFill>
                  <a:schemeClr val="accent2"/>
                </a:solidFill>
                <a:latin typeface="Arial" panose="020B0604020202020204" pitchFamily="34" charset="0"/>
                <a:cs typeface="Arial" panose="020B0604020202020204" pitchFamily="34" charset="0"/>
              </a:rPr>
              <a:t>Click an image to zoom in on an event</a:t>
            </a:r>
            <a:br>
              <a:rPr lang="en-GB" dirty="0">
                <a:solidFill>
                  <a:schemeClr val="accent2"/>
                </a:solidFill>
                <a:latin typeface="Arial" panose="020B0604020202020204" pitchFamily="34" charset="0"/>
                <a:cs typeface="Arial" panose="020B0604020202020204" pitchFamily="34" charset="0"/>
              </a:rPr>
            </a:br>
            <a:endParaRPr lang="en-GB" dirty="0"/>
          </a:p>
        </p:txBody>
      </p:sp>
      <mc:AlternateContent xmlns:mc="http://schemas.openxmlformats.org/markup-compatibility/2006">
        <mc:Choice xmlns:psuz="http://schemas.microsoft.com/office/powerpoint/2016/summaryzoom" Requires="psuz">
          <p:graphicFrame>
            <p:nvGraphicFramePr>
              <p:cNvPr id="5" name="Summary Zoom 4">
                <a:extLst>
                  <a:ext uri="{FF2B5EF4-FFF2-40B4-BE49-F238E27FC236}">
                    <a16:creationId xmlns:a16="http://schemas.microsoft.com/office/drawing/2014/main" id="{BF07304D-491D-489A-967D-9F213A718B07}"/>
                  </a:ext>
                </a:extLst>
              </p:cNvPr>
              <p:cNvGraphicFramePr>
                <a:graphicFrameLocks noChangeAspect="1"/>
              </p:cNvGraphicFramePr>
              <p:nvPr/>
            </p:nvGraphicFramePr>
            <p:xfrm>
              <a:off x="73094" y="1092997"/>
              <a:ext cx="12128738" cy="4672006"/>
            </p:xfrm>
            <a:graphic>
              <a:graphicData uri="http://schemas.microsoft.com/office/powerpoint/2016/summaryzoom">
                <psuz:summaryZm>
                  <psuz:summaryZmObj sectionId="{DBC5A7CE-14DE-4860-B78B-40CE66C8EF67}" offsetFactorX="-54366" offsetFactorY="-13854" scaleFactorX="48159" scaleFactorY="85616">
                    <psuz:zmPr id="{5FEE5404-1D88-4A31-AB37-4E11945F39CA}" transitionDur="1000">
                      <p166:blipFill xmlns:p166="http://schemas.microsoft.com/office/powerpoint/2016/6/main">
                        <a:blip r:embed="rId4"/>
                        <a:stretch>
                          <a:fillRect/>
                        </a:stretch>
                      </p166:blipFill>
                      <p166:spPr xmlns:p166="http://schemas.microsoft.com/office/powerpoint/2016/6/main">
                        <a:xfrm>
                          <a:off x="238262" y="65448"/>
                          <a:ext cx="719996" cy="719997"/>
                        </a:xfrm>
                        <a:prstGeom prst="rect">
                          <a:avLst/>
                        </a:prstGeom>
                        <a:ln w="3175">
                          <a:solidFill>
                            <a:prstClr val="ltGray"/>
                          </a:solidFill>
                        </a:ln>
                      </p166:spPr>
                    </psuz:zmPr>
                  </psuz:summaryZmObj>
                  <psuz:summaryZmObj sectionId="{C424B288-191E-4D9A-B73F-0A47DB225A5F}" offsetFactorX="-98412" offsetFactorY="-14502" scaleFactorX="48159" scaleFactorY="85616">
                    <psuz:zmPr id="{4CA8A3BD-6175-4662-9F25-555CBD3705D8}" transitionDur="1000">
                      <p166:blipFill xmlns:p166="http://schemas.microsoft.com/office/powerpoint/2016/6/main">
                        <a:blip r:embed="rId5"/>
                        <a:stretch>
                          <a:fillRect/>
                        </a:stretch>
                      </p166:blipFill>
                      <p166:spPr xmlns:p166="http://schemas.microsoft.com/office/powerpoint/2016/6/main">
                        <a:xfrm>
                          <a:off x="1130861" y="59999"/>
                          <a:ext cx="719996" cy="719997"/>
                        </a:xfrm>
                        <a:prstGeom prst="rect">
                          <a:avLst/>
                        </a:prstGeom>
                        <a:ln w="3175">
                          <a:solidFill>
                            <a:prstClr val="ltGray"/>
                          </a:solidFill>
                        </a:ln>
                      </p166:spPr>
                    </psuz:zmPr>
                  </psuz:summaryZmObj>
                  <psuz:summaryZmObj sectionId="{40456D79-BEDC-4C1B-9C1F-857FEF59BAD2}" offsetFactorX="-145090" offsetFactorY="-12948" scaleFactorX="48159" scaleFactorY="85616">
                    <psuz:zmPr id="{A54155B7-8118-4699-80B0-91DDC9C58820}" transitionDur="1000">
                      <p166:blipFill xmlns:p166="http://schemas.microsoft.com/office/powerpoint/2016/6/main">
                        <a:blip r:embed="rId6"/>
                        <a:stretch>
                          <a:fillRect/>
                        </a:stretch>
                      </p166:blipFill>
                      <p166:spPr xmlns:p166="http://schemas.microsoft.com/office/powerpoint/2016/6/main">
                        <a:xfrm>
                          <a:off x="1984111" y="73067"/>
                          <a:ext cx="719996" cy="719997"/>
                        </a:xfrm>
                        <a:prstGeom prst="rect">
                          <a:avLst/>
                        </a:prstGeom>
                        <a:ln w="3175">
                          <a:solidFill>
                            <a:prstClr val="ltGray"/>
                          </a:solidFill>
                        </a:ln>
                      </p166:spPr>
                    </psuz:zmPr>
                  </psuz:summaryZmObj>
                  <psuz:summaryZmObj sectionId="{B9139E80-6EBF-4337-89FF-3E337967C39F}" offsetFactorX="-189433" offsetFactorY="-14760" scaleFactorX="48159" scaleFactorY="85616">
                    <psuz:zmPr id="{3E3F15DC-D7E7-4004-8433-6055C4B7BD47}" transitionDur="1000">
                      <p166:blipFill xmlns:p166="http://schemas.microsoft.com/office/powerpoint/2016/6/main">
                        <a:blip r:embed="rId7"/>
                        <a:stretch>
                          <a:fillRect/>
                        </a:stretch>
                      </p166:blipFill>
                      <p166:spPr xmlns:p166="http://schemas.microsoft.com/office/powerpoint/2016/6/main">
                        <a:xfrm>
                          <a:off x="2872270" y="57829"/>
                          <a:ext cx="719996" cy="719997"/>
                        </a:xfrm>
                        <a:prstGeom prst="rect">
                          <a:avLst/>
                        </a:prstGeom>
                        <a:ln w="3175">
                          <a:noFill/>
                        </a:ln>
                      </p166:spPr>
                    </psuz:zmPr>
                  </psuz:summaryZmObj>
                  <psuz:summaryZmObj sectionId="{199A889E-8504-45BE-9C2C-EF9F438CC645}" offsetFactorX="-234285" offsetFactorY="-11136" scaleFactorX="48159" scaleFactorY="85616">
                    <psuz:zmPr id="{A7534765-E776-4D51-9150-324CCC1B5DD6}" transitionDur="1000">
                      <p166:blipFill xmlns:p166="http://schemas.microsoft.com/office/powerpoint/2016/6/main">
                        <a:blip r:embed="rId8"/>
                        <a:stretch>
                          <a:fillRect/>
                        </a:stretch>
                      </p166:blipFill>
                      <p166:spPr xmlns:p166="http://schemas.microsoft.com/office/powerpoint/2016/6/main">
                        <a:xfrm>
                          <a:off x="3752819" y="88306"/>
                          <a:ext cx="719996" cy="719997"/>
                        </a:xfrm>
                        <a:prstGeom prst="rect">
                          <a:avLst/>
                        </a:prstGeom>
                        <a:ln w="3175">
                          <a:solidFill>
                            <a:prstClr val="ltGray"/>
                          </a:solidFill>
                        </a:ln>
                      </p166:spPr>
                    </psuz:zmPr>
                  </psuz:summaryZmObj>
                  <psuz:summaryZmObj sectionId="{D2C1A087-26BF-42A9-8962-DA1246EE71DD}" offsetFactorX="-269963" offsetFactorY="-8497" scaleFactorX="89077" scaleFactorY="111895">
                    <psuz:zmPr id="{0F1E95BE-A5EA-4F53-98B5-84E9C2642B11}" transitionDur="1000">
                      <p166:blipFill xmlns:p166="http://schemas.microsoft.com/office/powerpoint/2016/6/main">
                        <a:blip r:embed="rId9"/>
                        <a:stretch>
                          <a:fillRect/>
                        </a:stretch>
                      </p166:blipFill>
                      <p166:spPr xmlns:p166="http://schemas.microsoft.com/office/powerpoint/2016/6/main">
                        <a:xfrm>
                          <a:off x="4464653" y="1"/>
                          <a:ext cx="1331737" cy="940993"/>
                        </a:xfrm>
                        <a:prstGeom prst="rect">
                          <a:avLst/>
                        </a:prstGeom>
                        <a:ln w="3175">
                          <a:noFill/>
                        </a:ln>
                      </p166:spPr>
                    </psuz:zmPr>
                  </psuz:summaryZmObj>
                  <psuz:summaryZmObj sectionId="{1110868B-4DD4-4E62-BC0C-D4B71D86D43C}" offsetFactorX="-302914" offsetFactorY="-16076" scaleFactorX="48159" scaleFactorY="85616">
                    <psuz:zmPr id="{C96558FD-D904-4437-A4A3-F00DC0A06673}" transitionDur="1000">
                      <p166:blipFill xmlns:p166="http://schemas.microsoft.com/office/powerpoint/2016/6/main">
                        <a:blip r:embed="rId10"/>
                        <a:stretch>
                          <a:fillRect/>
                        </a:stretch>
                      </p166:blipFill>
                      <p166:spPr xmlns:p166="http://schemas.microsoft.com/office/powerpoint/2016/6/main">
                        <a:xfrm>
                          <a:off x="5828998" y="46762"/>
                          <a:ext cx="719996" cy="719997"/>
                        </a:xfrm>
                        <a:prstGeom prst="rect">
                          <a:avLst/>
                        </a:prstGeom>
                        <a:ln w="3175">
                          <a:solidFill>
                            <a:prstClr val="ltGray"/>
                          </a:solidFill>
                        </a:ln>
                      </p166:spPr>
                    </psuz:zmPr>
                  </psuz:summaryZmObj>
                  <psuz:summaryZmObj sectionId="{7B7251ED-1DB9-4114-8794-311F83F16A1B}" offsetFactorX="373663" offsetFactorY="-120186" scaleFactorX="48159" scaleFactorY="85616">
                    <psuz:zmPr id="{30BCE711-9B0A-41A7-B5EA-3CD0C7697CC3}" transitionDur="1000">
                      <p166:blipFill xmlns:p166="http://schemas.microsoft.com/office/powerpoint/2016/6/main">
                        <a:blip r:embed="rId11"/>
                        <a:stretch>
                          <a:fillRect/>
                        </a:stretch>
                      </p166:blipFill>
                      <p166:spPr xmlns:p166="http://schemas.microsoft.com/office/powerpoint/2016/6/main">
                        <a:xfrm>
                          <a:off x="6637471" y="68263"/>
                          <a:ext cx="719996" cy="719997"/>
                        </a:xfrm>
                        <a:prstGeom prst="rect">
                          <a:avLst/>
                        </a:prstGeom>
                        <a:ln w="3175">
                          <a:solidFill>
                            <a:prstClr val="ltGray"/>
                          </a:solidFill>
                        </a:ln>
                      </p166:spPr>
                    </psuz:zmPr>
                  </psuz:summaryZmObj>
                  <psuz:summaryZmObj sectionId="{A297C11C-964C-4FD7-8532-10CAD94618F9}" offsetFactorX="327473" offsetFactorY="-120625" scaleFactorX="48159" scaleFactorY="85616">
                    <psuz:zmPr id="{689181A5-2A0F-44B7-8E8B-B061C491EBC5}" transitionDur="1000">
                      <p166:blipFill xmlns:p166="http://schemas.microsoft.com/office/powerpoint/2016/6/main">
                        <a:blip r:embed="rId12"/>
                        <a:stretch>
                          <a:fillRect/>
                        </a:stretch>
                      </p166:blipFill>
                      <p166:spPr xmlns:p166="http://schemas.microsoft.com/office/powerpoint/2016/6/main">
                        <a:xfrm>
                          <a:off x="7498017" y="64571"/>
                          <a:ext cx="719996" cy="719997"/>
                        </a:xfrm>
                        <a:prstGeom prst="rect">
                          <a:avLst/>
                        </a:prstGeom>
                        <a:ln w="3175">
                          <a:solidFill>
                            <a:prstClr val="ltGray"/>
                          </a:solidFill>
                        </a:ln>
                      </p166:spPr>
                    </psuz:zmPr>
                  </psuz:summaryZmObj>
                  <psuz:summaryZmObj sectionId="{E2CC20F9-48D5-41E7-A847-88EB7E3CBE47}" offsetFactorX="282939" offsetFactorY="-119719" scaleFactorX="48159" scaleFactorY="85616">
                    <psuz:zmPr id="{23A796B3-3200-4CD7-857A-F3A211398EF7}" transitionDur="1000">
                      <p166:blipFill xmlns:p166="http://schemas.microsoft.com/office/powerpoint/2016/6/main">
                        <a:blip r:embed="rId13"/>
                        <a:stretch>
                          <a:fillRect/>
                        </a:stretch>
                      </p166:blipFill>
                      <p166:spPr xmlns:p166="http://schemas.microsoft.com/office/powerpoint/2016/6/main">
                        <a:xfrm>
                          <a:off x="8383320" y="72190"/>
                          <a:ext cx="719996" cy="719997"/>
                        </a:xfrm>
                        <a:prstGeom prst="rect">
                          <a:avLst/>
                        </a:prstGeom>
                        <a:ln w="3175">
                          <a:solidFill>
                            <a:prstClr val="ltGray"/>
                          </a:solidFill>
                        </a:ln>
                      </p166:spPr>
                    </psuz:zmPr>
                  </psuz:summaryZmObj>
                  <psuz:summaryZmObj sectionId="{FDA5C819-9BE9-4091-B9C5-50629FAC018A}" offsetFactorX="237449" offsetFactorY="-119242" scaleFactorX="48159" scaleFactorY="85616">
                    <psuz:zmPr id="{A455DB8A-64E8-40C5-8073-D20F31739C3C}" transitionDur="1000">
                      <p166:blipFill xmlns:p166="http://schemas.microsoft.com/office/powerpoint/2016/6/main">
                        <a:blip r:embed="rId14"/>
                        <a:stretch>
                          <a:fillRect/>
                        </a:stretch>
                      </p166:blipFill>
                      <p166:spPr xmlns:p166="http://schemas.microsoft.com/office/powerpoint/2016/6/main">
                        <a:xfrm>
                          <a:off x="9254331" y="76201"/>
                          <a:ext cx="719996" cy="719997"/>
                        </a:xfrm>
                        <a:prstGeom prst="rect">
                          <a:avLst/>
                        </a:prstGeom>
                        <a:ln w="3175">
                          <a:solidFill>
                            <a:prstClr val="ltGray"/>
                          </a:solidFill>
                        </a:ln>
                      </p166:spPr>
                    </psuz:zmPr>
                  </psuz:summaryZmObj>
                  <psuz:summaryZmObj sectionId="{59B0B951-2623-43E4-BBFE-93E09AC4D45E}" offsetFactorX="216904" offsetFactorY="-98090" scaleFactorX="98413" scaleFactorY="146043">
                    <psuz:zmPr id="{DDF8C141-ABF5-42F7-A031-BFAFEFD5D1F2}" transitionDur="1000">
                      <p166:blipFill xmlns:p166="http://schemas.microsoft.com/office/powerpoint/2016/6/main">
                        <a:blip r:embed="rId15"/>
                        <a:stretch>
                          <a:fillRect/>
                        </a:stretch>
                      </p166:blipFill>
                      <p166:spPr xmlns:p166="http://schemas.microsoft.com/office/powerpoint/2016/6/main">
                        <a:xfrm>
                          <a:off x="10122621" y="0"/>
                          <a:ext cx="1471314" cy="1228164"/>
                        </a:xfrm>
                        <a:prstGeom prst="rect">
                          <a:avLst/>
                        </a:prstGeom>
                        <a:ln w="3175">
                          <a:solidFill>
                            <a:prstClr val="ltGray"/>
                          </a:solidFill>
                        </a:ln>
                      </p166:spPr>
                    </psuz:zmPr>
                  </psuz:summaryZmObj>
                  <psuz:summaryZmObj sectionId="{24F0AFE5-8B91-4D69-A42B-9B94DD6587AD}" offsetFactorX="94292" offsetFactorY="58897" scaleFactorX="48159" scaleFactorY="85616">
                    <psuz:zmPr id="{1756E74A-2C73-42E4-8C91-85FBEC02F7AD}" transitionDur="1000">
                      <p166:blipFill xmlns:p166="http://schemas.microsoft.com/office/powerpoint/2016/6/main">
                        <a:blip r:embed="rId16"/>
                        <a:stretch>
                          <a:fillRect/>
                        </a:stretch>
                      </p166:blipFill>
                      <p166:spPr xmlns:p166="http://schemas.microsoft.com/office/powerpoint/2016/6/main">
                        <a:xfrm>
                          <a:off x="10216285" y="1574281"/>
                          <a:ext cx="719996" cy="719997"/>
                        </a:xfrm>
                        <a:prstGeom prst="rect">
                          <a:avLst/>
                        </a:prstGeom>
                        <a:ln w="3175">
                          <a:solidFill>
                            <a:prstClr val="ltGray"/>
                          </a:solidFill>
                        </a:ln>
                      </p166:spPr>
                    </psuz:zmPr>
                  </psuz:summaryZmObj>
                  <psuz:summaryZmObj sectionId="{06330919-DFD8-43E2-AB8F-B60031ACD22E}" offsetFactorX="-68553" offsetFactorY="58812" scaleFactorX="48159" scaleFactorY="85616">
                    <psuz:zmPr id="{66AD8B6D-D3BB-4BE2-9ED2-83912E35A42F}" transitionDur="1000">
                      <p166:blipFill xmlns:p166="http://schemas.microsoft.com/office/powerpoint/2016/6/main">
                        <a:blip r:embed="rId17"/>
                        <a:stretch>
                          <a:fillRect/>
                        </a:stretch>
                      </p166:blipFill>
                      <p166:spPr xmlns:p166="http://schemas.microsoft.com/office/powerpoint/2016/6/main">
                        <a:xfrm>
                          <a:off x="9332791" y="1573566"/>
                          <a:ext cx="719996" cy="719997"/>
                        </a:xfrm>
                        <a:prstGeom prst="rect">
                          <a:avLst/>
                        </a:prstGeom>
                        <a:ln w="3175">
                          <a:solidFill>
                            <a:prstClr val="ltGray"/>
                          </a:solidFill>
                        </a:ln>
                      </p166:spPr>
                    </psuz:zmPr>
                  </psuz:summaryZmObj>
                  <psuz:summaryZmObj sectionId="{4DAEF518-28B6-4435-9C32-0AE7350E3F26}" offsetFactorX="484838" offsetFactorY="-45106" scaleFactorX="65260" scaleFactorY="116018">
                    <psuz:zmPr id="{64798923-AEAA-4005-9085-2F15920234AF}" transitionDur="1000">
                      <p166:blipFill xmlns:p166="http://schemas.microsoft.com/office/powerpoint/2016/6/main">
                        <a:blip r:embed="rId18"/>
                        <a:stretch>
                          <a:fillRect/>
                        </a:stretch>
                      </p166:blipFill>
                      <p166:spPr xmlns:p166="http://schemas.microsoft.com/office/powerpoint/2016/6/main">
                        <a:xfrm>
                          <a:off x="8171750" y="1468846"/>
                          <a:ext cx="975663" cy="975666"/>
                        </a:xfrm>
                        <a:prstGeom prst="rect">
                          <a:avLst/>
                        </a:prstGeom>
                        <a:ln w="3175">
                          <a:solidFill>
                            <a:prstClr val="ltGray"/>
                          </a:solidFill>
                        </a:ln>
                      </p166:spPr>
                    </psuz:zmPr>
                  </psuz:summaryZmObj>
                  <psuz:summaryZmObj sectionId="{33F8F831-306E-41D8-BED1-654CE67F1BE9}" offsetFactorX="314093" offsetFactorY="-46438" scaleFactorX="48159" scaleFactorY="85616">
                    <psuz:zmPr id="{67565B21-3182-48C8-9627-F7F6D7755705}" transitionDur="1000">
                      <p166:blipFill xmlns:p166="http://schemas.microsoft.com/office/powerpoint/2016/6/main">
                        <a:blip r:embed="rId19"/>
                        <a:stretch>
                          <a:fillRect/>
                        </a:stretch>
                      </p166:blipFill>
                      <p166:spPr xmlns:p166="http://schemas.microsoft.com/office/powerpoint/2016/6/main">
                        <a:xfrm>
                          <a:off x="7297980" y="1585480"/>
                          <a:ext cx="719996" cy="719997"/>
                        </a:xfrm>
                        <a:prstGeom prst="rect">
                          <a:avLst/>
                        </a:prstGeom>
                        <a:ln w="3175">
                          <a:solidFill>
                            <a:prstClr val="ltGray"/>
                          </a:solidFill>
                        </a:ln>
                      </p166:spPr>
                    </psuz:zmPr>
                  </psuz:summaryZmObj>
                  <psuz:summaryZmObj sectionId="{A5D95870-4B4F-48AF-8F46-D6B2AAB274B8}" offsetFactorX="151759" offsetFactorY="-47418" scaleFactorX="48159" scaleFactorY="85616">
                    <psuz:zmPr id="{66DD6DFF-0046-4DC0-868E-5121985C0ACE}" transitionDur="1000">
                      <p166:blipFill xmlns:p166="http://schemas.microsoft.com/office/powerpoint/2016/6/main">
                        <a:blip r:embed="rId20"/>
                        <a:stretch>
                          <a:fillRect/>
                        </a:stretch>
                      </p166:blipFill>
                      <p166:spPr xmlns:p166="http://schemas.microsoft.com/office/powerpoint/2016/6/main">
                        <a:xfrm>
                          <a:off x="6422125" y="1577238"/>
                          <a:ext cx="719996" cy="719997"/>
                        </a:xfrm>
                        <a:prstGeom prst="rect">
                          <a:avLst/>
                        </a:prstGeom>
                        <a:ln w="3175">
                          <a:solidFill>
                            <a:prstClr val="ltGray"/>
                          </a:solidFill>
                        </a:ln>
                      </p166:spPr>
                    </psuz:zmPr>
                  </psuz:summaryZmObj>
                  <psuz:summaryZmObj sectionId="{F1BCC5EB-C17F-48F8-AD76-35CBADABEFB8}" offsetFactorX="-12742" offsetFactorY="-46237" scaleFactorX="48159" scaleFactorY="85616">
                    <psuz:zmPr id="{49449002-5579-4D2D-9C00-F804F0E5C9B8}" transitionDur="1000">
                      <p166:blipFill xmlns:p166="http://schemas.microsoft.com/office/powerpoint/2016/6/main">
                        <a:blip r:embed="rId21"/>
                        <a:stretch>
                          <a:fillRect/>
                        </a:stretch>
                      </p166:blipFill>
                      <p166:spPr xmlns:p166="http://schemas.microsoft.com/office/powerpoint/2016/6/main">
                        <a:xfrm>
                          <a:off x="5513873" y="1587170"/>
                          <a:ext cx="719996" cy="719997"/>
                        </a:xfrm>
                        <a:prstGeom prst="rect">
                          <a:avLst/>
                        </a:prstGeom>
                        <a:ln w="3175">
                          <a:solidFill>
                            <a:prstClr val="ltGray"/>
                          </a:solidFill>
                        </a:ln>
                      </p166:spPr>
                    </psuz:zmPr>
                  </psuz:summaryZmObj>
                  <psuz:summaryZmObj sectionId="{B006E59B-E38D-4A3E-8E2E-77FF225A9936}" offsetFactorX="-174822" offsetFactorY="-48173" scaleFactorX="48159" scaleFactorY="85616">
                    <psuz:zmPr id="{D0DF2876-6EFB-4F98-B628-320EBA124679}" transitionDur="1000">
                      <p166:blipFill xmlns:p166="http://schemas.microsoft.com/office/powerpoint/2016/6/main">
                        <a:blip r:embed="rId22"/>
                        <a:stretch>
                          <a:fillRect/>
                        </a:stretch>
                      </p166:blipFill>
                      <p166:spPr xmlns:p166="http://schemas.microsoft.com/office/powerpoint/2016/6/main">
                        <a:xfrm>
                          <a:off x="4641815" y="1570889"/>
                          <a:ext cx="719996" cy="719997"/>
                        </a:xfrm>
                        <a:prstGeom prst="rect">
                          <a:avLst/>
                        </a:prstGeom>
                        <a:ln w="3175">
                          <a:solidFill>
                            <a:prstClr val="ltGray"/>
                          </a:solidFill>
                        </a:ln>
                      </p166:spPr>
                    </psuz:zmPr>
                  </psuz:summaryZmObj>
                  <psuz:summaryZmObj sectionId="{2A358692-6011-44E5-A6C7-F01F3217A4C3}" offsetFactorX="-355123" offsetFactorY="-44456" scaleFactorX="88415" scaleFactorY="113263">
                    <psuz:zmPr id="{2E7F9458-1D25-45A8-BE2E-7073F2E9B3DC}" transitionDur="1000">
                      <p166:blipFill xmlns:p166="http://schemas.microsoft.com/office/powerpoint/2016/6/main">
                        <a:blip r:embed="rId23"/>
                        <a:stretch>
                          <a:fillRect/>
                        </a:stretch>
                      </p166:blipFill>
                      <p166:spPr xmlns:p166="http://schemas.microsoft.com/office/powerpoint/2016/6/main">
                        <a:xfrm>
                          <a:off x="3196425" y="1485897"/>
                          <a:ext cx="1321840" cy="952497"/>
                        </a:xfrm>
                        <a:prstGeom prst="rect">
                          <a:avLst/>
                        </a:prstGeom>
                        <a:ln w="3175">
                          <a:solidFill>
                            <a:prstClr val="ltGray"/>
                          </a:solidFill>
                        </a:ln>
                      </p166:spPr>
                    </psuz:zmPr>
                  </psuz:summaryZmObj>
                  <psuz:summaryZmObj sectionId="{B108F642-9197-49D6-A1B1-EB6B4008B00B}" offsetFactorX="-540266" offsetFactorY="-46311" scaleFactorX="48159" scaleFactorY="85616">
                    <psuz:zmPr id="{69A94D34-9D09-403A-BF07-261629507943}" transitionDur="1000">
                      <p166:blipFill xmlns:p166="http://schemas.microsoft.com/office/powerpoint/2016/6/main">
                        <a:blip r:embed="rId24"/>
                        <a:stretch>
                          <a:fillRect/>
                        </a:stretch>
                      </p166:blipFill>
                      <p166:spPr xmlns:p166="http://schemas.microsoft.com/office/powerpoint/2016/6/main">
                        <a:xfrm>
                          <a:off x="2280488" y="1586548"/>
                          <a:ext cx="719996" cy="719997"/>
                        </a:xfrm>
                        <a:prstGeom prst="rect">
                          <a:avLst/>
                        </a:prstGeom>
                        <a:ln w="3175">
                          <a:solidFill>
                            <a:prstClr val="ltGray"/>
                          </a:solidFill>
                        </a:ln>
                      </p166:spPr>
                    </psuz:zmPr>
                  </psuz:summaryZmObj>
                  <psuz:summaryZmObj sectionId="{96C13359-5504-46F1-9599-A06454E1CE53}" offsetFactorX="23573" offsetFactorY="-151773" scaleFactorX="48159" scaleFactorY="85616">
                    <psuz:zmPr id="{BDB0FC9B-372A-4F1A-91BF-96F016601D9D}" transitionDur="1000">
                      <p166:blipFill xmlns:p166="http://schemas.microsoft.com/office/powerpoint/2016/6/main">
                        <a:blip r:embed="rId25"/>
                        <a:stretch>
                          <a:fillRect/>
                        </a:stretch>
                      </p166:blipFill>
                      <p166:spPr xmlns:p166="http://schemas.microsoft.com/office/powerpoint/2016/6/main">
                        <a:xfrm>
                          <a:off x="1403482" y="1596678"/>
                          <a:ext cx="719996" cy="719997"/>
                        </a:xfrm>
                        <a:prstGeom prst="rect">
                          <a:avLst/>
                        </a:prstGeom>
                        <a:ln w="3175">
                          <a:solidFill>
                            <a:prstClr val="ltGray"/>
                          </a:solidFill>
                        </a:ln>
                      </p166:spPr>
                    </psuz:zmPr>
                  </psuz:summaryZmObj>
                  <psuz:summaryZmObj sectionId="{ED2B3069-71F3-4601-BFDD-85C4F52ECD36}" offsetFactorX="-118502" offsetFactorY="33727" scaleFactorX="65787" scaleFactorY="85616">
                    <psuz:zmPr id="{073E8226-2638-43E1-83D5-480516AEA1A0}" transitionDur="1000">
                      <p166:blipFill xmlns:p166="http://schemas.microsoft.com/office/powerpoint/2016/6/main">
                        <a:blip r:embed="rId26"/>
                        <a:stretch>
                          <a:fillRect/>
                        </a:stretch>
                      </p166:blipFill>
                      <p166:spPr xmlns:p166="http://schemas.microsoft.com/office/powerpoint/2016/6/main">
                        <a:xfrm>
                          <a:off x="698735" y="3156661"/>
                          <a:ext cx="983542" cy="719997"/>
                        </a:xfrm>
                        <a:prstGeom prst="rect">
                          <a:avLst/>
                        </a:prstGeom>
                        <a:ln w="3175">
                          <a:solidFill>
                            <a:prstClr val="ltGray"/>
                          </a:solidFill>
                        </a:ln>
                      </p166:spPr>
                    </psuz:zmPr>
                  </psuz:summaryZmObj>
                  <psuz:summaryZmObj sectionId="{BEAFD5E2-64F1-4F24-A70A-2722DA67B291}" offsetFactorX="-156728" offsetFactorY="36244" scaleFactorX="48159" scaleFactorY="85616">
                    <psuz:zmPr id="{E5852541-7005-43DC-86A4-319853BB8A92}" transitionDur="1000">
                      <p166:blipFill xmlns:p166="http://schemas.microsoft.com/office/powerpoint/2016/6/main">
                        <a:blip r:embed="rId27"/>
                        <a:stretch>
                          <a:fillRect/>
                        </a:stretch>
                      </p166:blipFill>
                      <p166:spPr xmlns:p166="http://schemas.microsoft.com/office/powerpoint/2016/6/main">
                        <a:xfrm>
                          <a:off x="1810118" y="3177828"/>
                          <a:ext cx="719996" cy="719997"/>
                        </a:xfrm>
                        <a:prstGeom prst="rect">
                          <a:avLst/>
                        </a:prstGeom>
                        <a:ln w="3175">
                          <a:solidFill>
                            <a:prstClr val="ltGray"/>
                          </a:solidFill>
                        </a:ln>
                      </p166:spPr>
                    </psuz:zmPr>
                  </psuz:summaryZmObj>
                  <psuz:summaryZmObj sectionId="{A8BAF433-15A3-454A-8A91-F0F558ABE857}" offsetFactorX="-201963" offsetFactorY="36371" scaleFactorX="48159" scaleFactorY="85616">
                    <psuz:zmPr id="{CD1C7BB3-E8FB-4111-828F-70C212B7269C}" transitionDur="1000">
                      <p166:blipFill xmlns:p166="http://schemas.microsoft.com/office/powerpoint/2016/6/main">
                        <a:blip r:embed="rId28"/>
                        <a:stretch>
                          <a:fillRect/>
                        </a:stretch>
                      </p166:blipFill>
                      <p166:spPr xmlns:p166="http://schemas.microsoft.com/office/powerpoint/2016/6/main">
                        <a:xfrm>
                          <a:off x="2684941" y="3178896"/>
                          <a:ext cx="719996" cy="719997"/>
                        </a:xfrm>
                        <a:prstGeom prst="rect">
                          <a:avLst/>
                        </a:prstGeom>
                        <a:ln w="3175">
                          <a:solidFill>
                            <a:prstClr val="ltGray"/>
                          </a:solidFill>
                        </a:ln>
                      </p166:spPr>
                    </psuz:zmPr>
                  </psuz:summaryZmObj>
                  <psuz:summaryZmObj sectionId="{32D8EE4C-1EAB-4B65-853B-502584BFECEA}" offsetFactorX="-246560" offsetFactorY="35112" scaleFactorX="48159" scaleFactorY="85616">
                    <psuz:zmPr id="{4D3F9B93-2D0D-46CF-B2D1-01AFCE0D7F70}" transitionDur="1000">
                      <p166:blipFill xmlns:p166="http://schemas.microsoft.com/office/powerpoint/2016/6/main">
                        <a:blip r:embed="rId29"/>
                        <a:stretch>
                          <a:fillRect/>
                        </a:stretch>
                      </p166:blipFill>
                      <p166:spPr xmlns:p166="http://schemas.microsoft.com/office/powerpoint/2016/6/main">
                        <a:xfrm>
                          <a:off x="3569303" y="3168308"/>
                          <a:ext cx="719996" cy="719997"/>
                        </a:xfrm>
                        <a:prstGeom prst="rect">
                          <a:avLst/>
                        </a:prstGeom>
                        <a:ln w="3175">
                          <a:solidFill>
                            <a:prstClr val="ltGray"/>
                          </a:solidFill>
                        </a:ln>
                      </p166:spPr>
                    </psuz:zmPr>
                  </psuz:summaryZmObj>
                  <psuz:summaryZmObj sectionId="{E18C1E62-EA37-443C-9126-C14A01F07F2D}" offsetFactorX="-292432" offsetFactorY="33979" scaleFactorX="48159" scaleFactorY="85616">
                    <psuz:zmPr id="{BCB16C38-CAF6-48EA-908D-A2F773EFA181}" transitionDur="1000">
                      <p166:blipFill xmlns:p166="http://schemas.microsoft.com/office/powerpoint/2016/6/main">
                        <a:blip r:embed="rId30"/>
                        <a:stretch>
                          <a:fillRect/>
                        </a:stretch>
                      </p166:blipFill>
                      <p166:spPr xmlns:p166="http://schemas.microsoft.com/office/powerpoint/2016/6/main">
                        <a:xfrm>
                          <a:off x="4434603" y="3158780"/>
                          <a:ext cx="719996" cy="719997"/>
                        </a:xfrm>
                        <a:prstGeom prst="rect">
                          <a:avLst/>
                        </a:prstGeom>
                        <a:ln w="3175">
                          <a:solidFill>
                            <a:prstClr val="ltGray"/>
                          </a:solidFill>
                        </a:ln>
                      </p166:spPr>
                    </psuz:zmPr>
                  </psuz:summaryZmObj>
                  <psuz:summaryZmObj sectionId="{547D7BAF-6DAC-48F4-9E27-038D4743D657}" offsetFactorX="-315660" offsetFactorY="32053" scaleFactorX="88668" scaleFactorY="128184">
                    <psuz:zmPr id="{0F8CAFB1-204E-428C-A00A-06F28F75CB2F}" transitionDur="1000">
                      <p166:blipFill xmlns:p166="http://schemas.microsoft.com/office/powerpoint/2016/6/main">
                        <a:blip r:embed="rId31"/>
                        <a:stretch>
                          <a:fillRect/>
                        </a:stretch>
                      </p166:blipFill>
                      <p166:spPr xmlns:p166="http://schemas.microsoft.com/office/powerpoint/2016/6/main">
                        <a:xfrm>
                          <a:off x="5335627" y="2963593"/>
                          <a:ext cx="1325622" cy="1077977"/>
                        </a:xfrm>
                        <a:prstGeom prst="rect">
                          <a:avLst/>
                        </a:prstGeom>
                        <a:ln w="3175">
                          <a:solidFill>
                            <a:prstClr val="ltGray"/>
                          </a:solidFill>
                        </a:ln>
                      </p166:spPr>
                    </psuz:zmPr>
                  </psuz:summaryZmObj>
                  <psuz:summaryZmObj sectionId="{904828C0-9FC1-4EC3-86BA-0DFB652827F3}" offsetFactorX="385449" offsetFactorY="-71356" scaleFactorX="48159" scaleFactorY="85616">
                    <psuz:zmPr id="{58BF13CF-E60B-4B2E-AB18-3DCA5F1E2C1E}" transitionDur="1000">
                      <p166:blipFill xmlns:p166="http://schemas.microsoft.com/office/powerpoint/2016/6/main">
                        <a:blip r:embed="rId32"/>
                        <a:stretch>
                          <a:fillRect/>
                        </a:stretch>
                      </p166:blipFill>
                      <p166:spPr xmlns:p166="http://schemas.microsoft.com/office/powerpoint/2016/6/main">
                        <a:xfrm>
                          <a:off x="6813677" y="3169979"/>
                          <a:ext cx="719996" cy="719997"/>
                        </a:xfrm>
                        <a:prstGeom prst="rect">
                          <a:avLst/>
                        </a:prstGeom>
                        <a:ln w="3175">
                          <a:solidFill>
                            <a:prstClr val="ltGray"/>
                          </a:solidFill>
                        </a:ln>
                      </p166:spPr>
                    </psuz:zmPr>
                  </psuz:summaryZmObj>
                  <psuz:summaryZmObj sectionId="{6A84D0C5-8E9C-4059-8C94-CC09CEE403E0}" offsetFactorX="340215" offsetFactorY="-71356" scaleFactorX="48159" scaleFactorY="85616">
                    <psuz:zmPr id="{283B2770-5070-4044-9D4B-EC60C51F98D9}" transitionDur="1000">
                      <p166:blipFill xmlns:p166="http://schemas.microsoft.com/office/powerpoint/2016/6/main">
                        <a:blip r:embed="rId33"/>
                        <a:stretch>
                          <a:fillRect/>
                        </a:stretch>
                      </p166:blipFill>
                      <p166:spPr xmlns:p166="http://schemas.microsoft.com/office/powerpoint/2016/6/main">
                        <a:xfrm>
                          <a:off x="7688515" y="3169979"/>
                          <a:ext cx="719996" cy="719997"/>
                        </a:xfrm>
                        <a:prstGeom prst="rect">
                          <a:avLst/>
                        </a:prstGeom>
                        <a:ln w="3175">
                          <a:solidFill>
                            <a:prstClr val="ltGray"/>
                          </a:solidFill>
                        </a:ln>
                      </p166:spPr>
                    </psuz:zmPr>
                  </psuz:summaryZmObj>
                  <psuz:summaryZmObj sectionId="{22CADF60-CF18-4485-9FAF-1F912868CFD0}" offsetFactorX="296892" offsetFactorY="-71356" scaleFactorX="48159" scaleFactorY="85616">
                    <psuz:zmPr id="{C5E8A4C4-FE5E-4313-94E6-D9B460B36D39}" transitionDur="1000">
                      <p166:blipFill xmlns:p166="http://schemas.microsoft.com/office/powerpoint/2016/6/main">
                        <a:blip r:embed="rId34"/>
                        <a:stretch>
                          <a:fillRect/>
                        </a:stretch>
                      </p166:blipFill>
                      <p166:spPr xmlns:p166="http://schemas.microsoft.com/office/powerpoint/2016/6/main">
                        <a:xfrm>
                          <a:off x="8591923" y="3169979"/>
                          <a:ext cx="719996" cy="719997"/>
                        </a:xfrm>
                        <a:prstGeom prst="rect">
                          <a:avLst/>
                        </a:prstGeom>
                        <a:ln w="3175">
                          <a:solidFill>
                            <a:prstClr val="ltGray"/>
                          </a:solidFill>
                        </a:ln>
                      </p166:spPr>
                    </psuz:zmPr>
                  </psuz:summaryZmObj>
                  <psuz:summaryZmObj sectionId="{686BA454-D8C7-4130-8A29-B3F997AC7A4B}" offsetFactorX="249746" offsetFactorY="-69627" scaleFactorX="48159" scaleFactorY="85616">
                    <psuz:zmPr id="{400A7B71-6FD5-40A7-9955-873ABE944790}" transitionDur="1000">
                      <p166:blipFill xmlns:p166="http://schemas.microsoft.com/office/powerpoint/2016/6/main">
                        <a:blip r:embed="rId35"/>
                        <a:stretch>
                          <a:fillRect/>
                        </a:stretch>
                      </p166:blipFill>
                      <p166:spPr xmlns:p166="http://schemas.microsoft.com/office/powerpoint/2016/6/main">
                        <a:xfrm>
                          <a:off x="9438176" y="3184519"/>
                          <a:ext cx="719996" cy="719997"/>
                        </a:xfrm>
                        <a:prstGeom prst="rect">
                          <a:avLst/>
                        </a:prstGeom>
                        <a:ln w="3175">
                          <a:solidFill>
                            <a:prstClr val="ltGray"/>
                          </a:solidFill>
                        </a:ln>
                      </p166:spPr>
                    </psuz:zmPr>
                  </psuz:summaryZmObj>
                  <psuz:summaryZmObj sectionId="{8178C301-B295-4309-9E3B-EC98A38D635A}" offsetFactorX="204511" offsetFactorY="-72939" scaleFactorX="48159" scaleFactorY="85616">
                    <psuz:zmPr id="{269ED445-06CE-4F6C-BB1F-1D26504DD10E}" transitionDur="1000">
                      <p166:blipFill xmlns:p166="http://schemas.microsoft.com/office/powerpoint/2016/6/main">
                        <a:blip r:embed="rId36"/>
                        <a:stretch>
                          <a:fillRect/>
                        </a:stretch>
                      </p166:blipFill>
                      <p166:spPr xmlns:p166="http://schemas.microsoft.com/office/powerpoint/2016/6/main">
                        <a:xfrm>
                          <a:off x="10312999" y="3156666"/>
                          <a:ext cx="719996" cy="719997"/>
                        </a:xfrm>
                        <a:prstGeom prst="rect">
                          <a:avLst/>
                        </a:prstGeom>
                        <a:ln w="3175">
                          <a:solidFill>
                            <a:prstClr val="ltGray"/>
                          </a:solidFill>
                        </a:ln>
                      </p166:spPr>
                    </psuz:zmPr>
                  </psuz:summaryZmObj>
                  <psuz:summaryZmObj sectionId="{81FDE848-3B94-4E60-9AC1-4C1386104A57}" offsetFactorX="160551" offsetFactorY="-71356" scaleFactorX="48159" scaleFactorY="85616">
                    <psuz:zmPr id="{EA7544A9-EEE5-491F-A13A-5646357B60EB}" transitionDur="1000">
                      <p166:blipFill xmlns:p166="http://schemas.microsoft.com/office/powerpoint/2016/6/main">
                        <a:blip r:embed="rId37"/>
                        <a:stretch>
                          <a:fillRect/>
                        </a:stretch>
                      </p166:blipFill>
                      <p166:spPr xmlns:p166="http://schemas.microsoft.com/office/powerpoint/2016/6/main">
                        <a:xfrm>
                          <a:off x="11206884" y="3169979"/>
                          <a:ext cx="719996" cy="719997"/>
                        </a:xfrm>
                        <a:prstGeom prst="rect">
                          <a:avLst/>
                        </a:prstGeom>
                        <a:ln w="3175">
                          <a:solidFill>
                            <a:prstClr val="ltGray"/>
                          </a:solidFill>
                        </a:ln>
                      </p166:spPr>
                    </psuz:zmPr>
                  </psuz:summaryZmObj>
                  <psuz:gridLayout/>
                </psuz:summaryZm>
              </a:graphicData>
            </a:graphic>
          </p:graphicFrame>
        </mc:Choice>
        <mc:Fallback>
          <p:grpSp>
            <p:nvGrpSpPr>
              <p:cNvPr id="5" name="Summary Zoom 4">
                <a:extLst>
                  <a:ext uri="{FF2B5EF4-FFF2-40B4-BE49-F238E27FC236}">
                    <a16:creationId xmlns:a16="http://schemas.microsoft.com/office/drawing/2014/main" id="{BF07304D-491D-489A-967D-9F213A718B07}"/>
                  </a:ext>
                </a:extLst>
              </p:cNvPr>
              <p:cNvGrpSpPr>
                <a:grpSpLocks noGrp="1" noUngrp="1" noRot="1" noChangeAspect="1" noMove="1" noResize="1"/>
              </p:cNvGrpSpPr>
              <p:nvPr/>
            </p:nvGrpSpPr>
            <p:grpSpPr>
              <a:xfrm>
                <a:off x="73094" y="1092997"/>
                <a:ext cx="12128738" cy="4672006"/>
                <a:chOff x="73094" y="1092997"/>
                <a:chExt cx="12128738" cy="4672006"/>
              </a:xfrm>
            </p:grpSpPr>
            <p:pic>
              <p:nvPicPr>
                <p:cNvPr id="4" name="Picture 4">
                  <a:hlinkClick r:id="rId38"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311356" y="1158445"/>
                  <a:ext cx="719996" cy="719997"/>
                </a:xfrm>
                <a:prstGeom prst="rect">
                  <a:avLst/>
                </a:prstGeom>
                <a:ln w="3175">
                  <a:solidFill>
                    <a:prstClr val="ltGray"/>
                  </a:solidFill>
                </a:ln>
              </p:spPr>
            </p:pic>
            <p:pic>
              <p:nvPicPr>
                <p:cNvPr id="6" name="Picture 6">
                  <a:hlinkClick r:id="rId39"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1203955" y="1152996"/>
                  <a:ext cx="719996" cy="719997"/>
                </a:xfrm>
                <a:prstGeom prst="rect">
                  <a:avLst/>
                </a:prstGeom>
                <a:ln w="3175">
                  <a:solidFill>
                    <a:prstClr val="ltGray"/>
                  </a:solidFill>
                </a:ln>
              </p:spPr>
            </p:pic>
            <p:pic>
              <p:nvPicPr>
                <p:cNvPr id="7" name="Picture 7">
                  <a:hlinkClick r:id="rId40"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2057205" y="1166064"/>
                  <a:ext cx="719996" cy="719997"/>
                </a:xfrm>
                <a:prstGeom prst="rect">
                  <a:avLst/>
                </a:prstGeom>
                <a:ln w="3175">
                  <a:solidFill>
                    <a:prstClr val="ltGray"/>
                  </a:solidFill>
                </a:ln>
              </p:spPr>
            </p:pic>
            <p:pic>
              <p:nvPicPr>
                <p:cNvPr id="9" name="Picture 9">
                  <a:hlinkClick r:id="rId41"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2945364" y="1150826"/>
                  <a:ext cx="719996" cy="719997"/>
                </a:xfrm>
                <a:prstGeom prst="rect">
                  <a:avLst/>
                </a:prstGeom>
                <a:ln w="3175">
                  <a:noFill/>
                </a:ln>
              </p:spPr>
            </p:pic>
            <p:pic>
              <p:nvPicPr>
                <p:cNvPr id="10" name="Picture 10">
                  <a:hlinkClick r:id="rId42"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3825913" y="1181303"/>
                  <a:ext cx="719996" cy="719997"/>
                </a:xfrm>
                <a:prstGeom prst="rect">
                  <a:avLst/>
                </a:prstGeom>
                <a:ln w="3175">
                  <a:solidFill>
                    <a:prstClr val="ltGray"/>
                  </a:solidFill>
                </a:ln>
              </p:spPr>
            </p:pic>
            <p:pic>
              <p:nvPicPr>
                <p:cNvPr id="11" name="Picture 11">
                  <a:hlinkClick r:id="rId43"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4537747" y="1092998"/>
                  <a:ext cx="1331737" cy="940993"/>
                </a:xfrm>
                <a:prstGeom prst="rect">
                  <a:avLst/>
                </a:prstGeom>
                <a:ln w="3175">
                  <a:noFill/>
                </a:ln>
              </p:spPr>
            </p:pic>
            <p:pic>
              <p:nvPicPr>
                <p:cNvPr id="12" name="Picture 12">
                  <a:hlinkClick r:id="rId44" action="ppaction://hlinksldjump"/>
                </p:cNvPr>
                <p:cNvPicPr>
                  <a:picLocks noSelect="1" noRot="1" noChangeAspect="1" noMove="1" noResize="1" noEditPoints="1" noAdjustHandles="1" noChangeArrowheads="1" noChangeShapeType="1"/>
                </p:cNvPicPr>
                <p:nvPr/>
              </p:nvPicPr>
              <p:blipFill>
                <a:blip r:embed="rId10"/>
                <a:stretch>
                  <a:fillRect/>
                </a:stretch>
              </p:blipFill>
              <p:spPr>
                <a:xfrm>
                  <a:off x="5902092" y="1139759"/>
                  <a:ext cx="719996" cy="719997"/>
                </a:xfrm>
                <a:prstGeom prst="rect">
                  <a:avLst/>
                </a:prstGeom>
                <a:ln w="3175">
                  <a:solidFill>
                    <a:prstClr val="ltGray"/>
                  </a:solidFill>
                </a:ln>
              </p:spPr>
            </p:pic>
            <p:pic>
              <p:nvPicPr>
                <p:cNvPr id="13" name="Picture 13">
                  <a:hlinkClick r:id="rId45" action="ppaction://hlinksldjump"/>
                </p:cNvPr>
                <p:cNvPicPr>
                  <a:picLocks noSelect="1" noRot="1" noChangeAspect="1" noMove="1" noResize="1" noEditPoints="1" noAdjustHandles="1" noChangeArrowheads="1" noChangeShapeType="1"/>
                </p:cNvPicPr>
                <p:nvPr/>
              </p:nvPicPr>
              <p:blipFill>
                <a:blip r:embed="rId11"/>
                <a:stretch>
                  <a:fillRect/>
                </a:stretch>
              </p:blipFill>
              <p:spPr>
                <a:xfrm>
                  <a:off x="6710565" y="1161260"/>
                  <a:ext cx="719996" cy="719997"/>
                </a:xfrm>
                <a:prstGeom prst="rect">
                  <a:avLst/>
                </a:prstGeom>
                <a:ln w="3175">
                  <a:solidFill>
                    <a:prstClr val="ltGray"/>
                  </a:solidFill>
                </a:ln>
              </p:spPr>
            </p:pic>
            <p:pic>
              <p:nvPicPr>
                <p:cNvPr id="14" name="Picture 14">
                  <a:hlinkClick r:id="rId46" action="ppaction://hlinksldjump"/>
                </p:cNvPr>
                <p:cNvPicPr>
                  <a:picLocks noSelect="1" noRot="1" noChangeAspect="1" noMove="1" noResize="1" noEditPoints="1" noAdjustHandles="1" noChangeArrowheads="1" noChangeShapeType="1"/>
                </p:cNvPicPr>
                <p:nvPr/>
              </p:nvPicPr>
              <p:blipFill>
                <a:blip r:embed="rId12"/>
                <a:stretch>
                  <a:fillRect/>
                </a:stretch>
              </p:blipFill>
              <p:spPr>
                <a:xfrm>
                  <a:off x="7571111" y="1157568"/>
                  <a:ext cx="719996" cy="719997"/>
                </a:xfrm>
                <a:prstGeom prst="rect">
                  <a:avLst/>
                </a:prstGeom>
                <a:ln w="3175">
                  <a:solidFill>
                    <a:prstClr val="ltGray"/>
                  </a:solidFill>
                </a:ln>
              </p:spPr>
            </p:pic>
            <p:pic>
              <p:nvPicPr>
                <p:cNvPr id="15" name="Picture 15">
                  <a:hlinkClick r:id="rId47" action="ppaction://hlinksldjump"/>
                </p:cNvPr>
                <p:cNvPicPr>
                  <a:picLocks noSelect="1" noRot="1" noChangeAspect="1" noMove="1" noResize="1" noEditPoints="1" noAdjustHandles="1" noChangeArrowheads="1" noChangeShapeType="1"/>
                </p:cNvPicPr>
                <p:nvPr/>
              </p:nvPicPr>
              <p:blipFill>
                <a:blip r:embed="rId13"/>
                <a:stretch>
                  <a:fillRect/>
                </a:stretch>
              </p:blipFill>
              <p:spPr>
                <a:xfrm>
                  <a:off x="8456414" y="1165187"/>
                  <a:ext cx="719996" cy="719997"/>
                </a:xfrm>
                <a:prstGeom prst="rect">
                  <a:avLst/>
                </a:prstGeom>
                <a:ln w="3175">
                  <a:solidFill>
                    <a:prstClr val="ltGray"/>
                  </a:solidFill>
                </a:ln>
              </p:spPr>
            </p:pic>
            <p:pic>
              <p:nvPicPr>
                <p:cNvPr id="16" name="Picture 16">
                  <a:hlinkClick r:id="rId48" action="ppaction://hlinksldjump"/>
                </p:cNvPr>
                <p:cNvPicPr>
                  <a:picLocks noSelect="1" noRot="1" noChangeAspect="1" noMove="1" noResize="1" noEditPoints="1" noAdjustHandles="1" noChangeArrowheads="1" noChangeShapeType="1"/>
                </p:cNvPicPr>
                <p:nvPr/>
              </p:nvPicPr>
              <p:blipFill>
                <a:blip r:embed="rId14"/>
                <a:stretch>
                  <a:fillRect/>
                </a:stretch>
              </p:blipFill>
              <p:spPr>
                <a:xfrm>
                  <a:off x="9327425" y="1169198"/>
                  <a:ext cx="719996" cy="719997"/>
                </a:xfrm>
                <a:prstGeom prst="rect">
                  <a:avLst/>
                </a:prstGeom>
                <a:ln w="3175">
                  <a:solidFill>
                    <a:prstClr val="ltGray"/>
                  </a:solidFill>
                </a:ln>
              </p:spPr>
            </p:pic>
            <p:pic>
              <p:nvPicPr>
                <p:cNvPr id="17" name="Picture 17">
                  <a:hlinkClick r:id="rId49" action="ppaction://hlinksldjump"/>
                </p:cNvPr>
                <p:cNvPicPr>
                  <a:picLocks noSelect="1" noRot="1" noChangeAspect="1" noMove="1" noResize="1" noEditPoints="1" noAdjustHandles="1" noChangeArrowheads="1" noChangeShapeType="1"/>
                </p:cNvPicPr>
                <p:nvPr/>
              </p:nvPicPr>
              <p:blipFill>
                <a:blip r:embed="rId15"/>
                <a:stretch>
                  <a:fillRect/>
                </a:stretch>
              </p:blipFill>
              <p:spPr>
                <a:xfrm>
                  <a:off x="10195715" y="1092997"/>
                  <a:ext cx="1471314" cy="1228164"/>
                </a:xfrm>
                <a:prstGeom prst="rect">
                  <a:avLst/>
                </a:prstGeom>
                <a:ln w="3175">
                  <a:solidFill>
                    <a:prstClr val="ltGray"/>
                  </a:solidFill>
                </a:ln>
              </p:spPr>
            </p:pic>
            <p:pic>
              <p:nvPicPr>
                <p:cNvPr id="18" name="Picture 18">
                  <a:hlinkClick r:id="rId50" action="ppaction://hlinksldjump"/>
                </p:cNvPr>
                <p:cNvPicPr>
                  <a:picLocks noSelect="1" noRot="1" noChangeAspect="1" noMove="1" noResize="1" noEditPoints="1" noAdjustHandles="1" noChangeArrowheads="1" noChangeShapeType="1"/>
                </p:cNvPicPr>
                <p:nvPr/>
              </p:nvPicPr>
              <p:blipFill>
                <a:blip r:embed="rId16"/>
                <a:stretch>
                  <a:fillRect/>
                </a:stretch>
              </p:blipFill>
              <p:spPr>
                <a:xfrm>
                  <a:off x="10289379" y="2667278"/>
                  <a:ext cx="719996" cy="719997"/>
                </a:xfrm>
                <a:prstGeom prst="rect">
                  <a:avLst/>
                </a:prstGeom>
                <a:ln w="3175">
                  <a:solidFill>
                    <a:prstClr val="ltGray"/>
                  </a:solidFill>
                </a:ln>
              </p:spPr>
            </p:pic>
            <p:pic>
              <p:nvPicPr>
                <p:cNvPr id="19" name="Picture 19">
                  <a:hlinkClick r:id="rId51" action="ppaction://hlinksldjump"/>
                </p:cNvPr>
                <p:cNvPicPr>
                  <a:picLocks noSelect="1" noRot="1" noChangeAspect="1" noMove="1" noResize="1" noEditPoints="1" noAdjustHandles="1" noChangeArrowheads="1" noChangeShapeType="1"/>
                </p:cNvPicPr>
                <p:nvPr/>
              </p:nvPicPr>
              <p:blipFill>
                <a:blip r:embed="rId17"/>
                <a:stretch>
                  <a:fillRect/>
                </a:stretch>
              </p:blipFill>
              <p:spPr>
                <a:xfrm>
                  <a:off x="9405885" y="2666563"/>
                  <a:ext cx="719996" cy="719997"/>
                </a:xfrm>
                <a:prstGeom prst="rect">
                  <a:avLst/>
                </a:prstGeom>
                <a:ln w="3175">
                  <a:solidFill>
                    <a:prstClr val="ltGray"/>
                  </a:solidFill>
                </a:ln>
              </p:spPr>
            </p:pic>
            <p:pic>
              <p:nvPicPr>
                <p:cNvPr id="20" name="Picture 20">
                  <a:hlinkClick r:id="rId52" action="ppaction://hlinksldjump"/>
                </p:cNvPr>
                <p:cNvPicPr>
                  <a:picLocks noSelect="1" noRot="1" noChangeAspect="1" noMove="1" noResize="1" noEditPoints="1" noAdjustHandles="1" noChangeArrowheads="1" noChangeShapeType="1"/>
                </p:cNvPicPr>
                <p:nvPr/>
              </p:nvPicPr>
              <p:blipFill>
                <a:blip r:embed="rId18"/>
                <a:stretch>
                  <a:fillRect/>
                </a:stretch>
              </p:blipFill>
              <p:spPr>
                <a:xfrm>
                  <a:off x="8244844" y="2561843"/>
                  <a:ext cx="975663" cy="975666"/>
                </a:xfrm>
                <a:prstGeom prst="rect">
                  <a:avLst/>
                </a:prstGeom>
                <a:ln w="3175">
                  <a:solidFill>
                    <a:prstClr val="ltGray"/>
                  </a:solidFill>
                </a:ln>
              </p:spPr>
            </p:pic>
            <p:pic>
              <p:nvPicPr>
                <p:cNvPr id="21" name="Picture 21">
                  <a:hlinkClick r:id="rId53" action="ppaction://hlinksldjump"/>
                </p:cNvPr>
                <p:cNvPicPr>
                  <a:picLocks noSelect="1" noRot="1" noChangeAspect="1" noMove="1" noResize="1" noEditPoints="1" noAdjustHandles="1" noChangeArrowheads="1" noChangeShapeType="1"/>
                </p:cNvPicPr>
                <p:nvPr/>
              </p:nvPicPr>
              <p:blipFill>
                <a:blip r:embed="rId19"/>
                <a:stretch>
                  <a:fillRect/>
                </a:stretch>
              </p:blipFill>
              <p:spPr>
                <a:xfrm>
                  <a:off x="7371074" y="2678477"/>
                  <a:ext cx="719996" cy="719997"/>
                </a:xfrm>
                <a:prstGeom prst="rect">
                  <a:avLst/>
                </a:prstGeom>
                <a:ln w="3175">
                  <a:solidFill>
                    <a:prstClr val="ltGray"/>
                  </a:solidFill>
                </a:ln>
              </p:spPr>
            </p:pic>
            <p:pic>
              <p:nvPicPr>
                <p:cNvPr id="22" name="Picture 22">
                  <a:hlinkClick r:id="rId54" action="ppaction://hlinksldjump"/>
                </p:cNvPr>
                <p:cNvPicPr>
                  <a:picLocks noSelect="1" noRot="1" noChangeAspect="1" noMove="1" noResize="1" noEditPoints="1" noAdjustHandles="1" noChangeArrowheads="1" noChangeShapeType="1"/>
                </p:cNvPicPr>
                <p:nvPr/>
              </p:nvPicPr>
              <p:blipFill>
                <a:blip r:embed="rId20"/>
                <a:stretch>
                  <a:fillRect/>
                </a:stretch>
              </p:blipFill>
              <p:spPr>
                <a:xfrm>
                  <a:off x="6495219" y="2670235"/>
                  <a:ext cx="719996" cy="719997"/>
                </a:xfrm>
                <a:prstGeom prst="rect">
                  <a:avLst/>
                </a:prstGeom>
                <a:ln w="3175">
                  <a:solidFill>
                    <a:prstClr val="ltGray"/>
                  </a:solidFill>
                </a:ln>
              </p:spPr>
            </p:pic>
            <p:pic>
              <p:nvPicPr>
                <p:cNvPr id="23" name="Picture 23">
                  <a:hlinkClick r:id="rId55" action="ppaction://hlinksldjump"/>
                </p:cNvPr>
                <p:cNvPicPr>
                  <a:picLocks noSelect="1" noRot="1" noChangeAspect="1" noMove="1" noResize="1" noEditPoints="1" noAdjustHandles="1" noChangeArrowheads="1" noChangeShapeType="1"/>
                </p:cNvPicPr>
                <p:nvPr/>
              </p:nvPicPr>
              <p:blipFill>
                <a:blip r:embed="rId21"/>
                <a:stretch>
                  <a:fillRect/>
                </a:stretch>
              </p:blipFill>
              <p:spPr>
                <a:xfrm>
                  <a:off x="5586967" y="2680167"/>
                  <a:ext cx="719996" cy="719997"/>
                </a:xfrm>
                <a:prstGeom prst="rect">
                  <a:avLst/>
                </a:prstGeom>
                <a:ln w="3175">
                  <a:solidFill>
                    <a:prstClr val="ltGray"/>
                  </a:solidFill>
                </a:ln>
              </p:spPr>
            </p:pic>
            <p:pic>
              <p:nvPicPr>
                <p:cNvPr id="24" name="Picture 24">
                  <a:hlinkClick r:id="rId56" action="ppaction://hlinksldjump"/>
                </p:cNvPr>
                <p:cNvPicPr>
                  <a:picLocks noSelect="1" noRot="1" noChangeAspect="1" noMove="1" noResize="1" noEditPoints="1" noAdjustHandles="1" noChangeArrowheads="1" noChangeShapeType="1"/>
                </p:cNvPicPr>
                <p:nvPr/>
              </p:nvPicPr>
              <p:blipFill>
                <a:blip r:embed="rId22"/>
                <a:stretch>
                  <a:fillRect/>
                </a:stretch>
              </p:blipFill>
              <p:spPr>
                <a:xfrm>
                  <a:off x="4714909" y="2663886"/>
                  <a:ext cx="719996" cy="719997"/>
                </a:xfrm>
                <a:prstGeom prst="rect">
                  <a:avLst/>
                </a:prstGeom>
                <a:ln w="3175">
                  <a:solidFill>
                    <a:prstClr val="ltGray"/>
                  </a:solidFill>
                </a:ln>
              </p:spPr>
            </p:pic>
            <p:pic>
              <p:nvPicPr>
                <p:cNvPr id="25" name="Picture 25">
                  <a:hlinkClick r:id="rId57" action="ppaction://hlinksldjump"/>
                </p:cNvPr>
                <p:cNvPicPr>
                  <a:picLocks noSelect="1" noRot="1" noChangeAspect="1" noMove="1" noResize="1" noEditPoints="1" noAdjustHandles="1" noChangeArrowheads="1" noChangeShapeType="1"/>
                </p:cNvPicPr>
                <p:nvPr/>
              </p:nvPicPr>
              <p:blipFill>
                <a:blip r:embed="rId23"/>
                <a:stretch>
                  <a:fillRect/>
                </a:stretch>
              </p:blipFill>
              <p:spPr>
                <a:xfrm>
                  <a:off x="3269519" y="2578894"/>
                  <a:ext cx="1321840" cy="952497"/>
                </a:xfrm>
                <a:prstGeom prst="rect">
                  <a:avLst/>
                </a:prstGeom>
                <a:ln w="3175">
                  <a:solidFill>
                    <a:prstClr val="ltGray"/>
                  </a:solidFill>
                </a:ln>
              </p:spPr>
            </p:pic>
            <p:pic>
              <p:nvPicPr>
                <p:cNvPr id="26" name="Picture 26">
                  <a:hlinkClick r:id="rId58" action="ppaction://hlinksldjump"/>
                </p:cNvPr>
                <p:cNvPicPr>
                  <a:picLocks noSelect="1" noRot="1" noChangeAspect="1" noMove="1" noResize="1" noEditPoints="1" noAdjustHandles="1" noChangeArrowheads="1" noChangeShapeType="1"/>
                </p:cNvPicPr>
                <p:nvPr/>
              </p:nvPicPr>
              <p:blipFill>
                <a:blip r:embed="rId24"/>
                <a:stretch>
                  <a:fillRect/>
                </a:stretch>
              </p:blipFill>
              <p:spPr>
                <a:xfrm>
                  <a:off x="2353582" y="2679545"/>
                  <a:ext cx="719996" cy="719997"/>
                </a:xfrm>
                <a:prstGeom prst="rect">
                  <a:avLst/>
                </a:prstGeom>
                <a:ln w="3175">
                  <a:solidFill>
                    <a:prstClr val="ltGray"/>
                  </a:solidFill>
                </a:ln>
              </p:spPr>
            </p:pic>
            <p:pic>
              <p:nvPicPr>
                <p:cNvPr id="27" name="Picture 27">
                  <a:hlinkClick r:id="rId59" action="ppaction://hlinksldjump"/>
                </p:cNvPr>
                <p:cNvPicPr>
                  <a:picLocks noSelect="1" noRot="1" noChangeAspect="1" noMove="1" noResize="1" noEditPoints="1" noAdjustHandles="1" noChangeArrowheads="1" noChangeShapeType="1"/>
                </p:cNvPicPr>
                <p:nvPr/>
              </p:nvPicPr>
              <p:blipFill>
                <a:blip r:embed="rId25"/>
                <a:stretch>
                  <a:fillRect/>
                </a:stretch>
              </p:blipFill>
              <p:spPr>
                <a:xfrm>
                  <a:off x="1476576" y="2689675"/>
                  <a:ext cx="719996" cy="719997"/>
                </a:xfrm>
                <a:prstGeom prst="rect">
                  <a:avLst/>
                </a:prstGeom>
                <a:ln w="3175">
                  <a:solidFill>
                    <a:prstClr val="ltGray"/>
                  </a:solidFill>
                </a:ln>
              </p:spPr>
            </p:pic>
            <p:pic>
              <p:nvPicPr>
                <p:cNvPr id="28" name="Picture 28">
                  <a:hlinkClick r:id="rId60" action="ppaction://hlinksldjump"/>
                </p:cNvPr>
                <p:cNvPicPr>
                  <a:picLocks noSelect="1" noRot="1" noChangeAspect="1" noMove="1" noResize="1" noEditPoints="1" noAdjustHandles="1" noChangeArrowheads="1" noChangeShapeType="1"/>
                </p:cNvPicPr>
                <p:nvPr/>
              </p:nvPicPr>
              <p:blipFill>
                <a:blip r:embed="rId26"/>
                <a:stretch>
                  <a:fillRect/>
                </a:stretch>
              </p:blipFill>
              <p:spPr>
                <a:xfrm>
                  <a:off x="771829" y="4249658"/>
                  <a:ext cx="983542" cy="719997"/>
                </a:xfrm>
                <a:prstGeom prst="rect">
                  <a:avLst/>
                </a:prstGeom>
                <a:ln w="3175">
                  <a:solidFill>
                    <a:prstClr val="ltGray"/>
                  </a:solidFill>
                </a:ln>
              </p:spPr>
            </p:pic>
            <p:pic>
              <p:nvPicPr>
                <p:cNvPr id="29" name="Picture 29">
                  <a:hlinkClick r:id="rId61" action="ppaction://hlinksldjump"/>
                </p:cNvPr>
                <p:cNvPicPr>
                  <a:picLocks noSelect="1" noRot="1" noChangeAspect="1" noMove="1" noResize="1" noEditPoints="1" noAdjustHandles="1" noChangeArrowheads="1" noChangeShapeType="1"/>
                </p:cNvPicPr>
                <p:nvPr/>
              </p:nvPicPr>
              <p:blipFill>
                <a:blip r:embed="rId27"/>
                <a:stretch>
                  <a:fillRect/>
                </a:stretch>
              </p:blipFill>
              <p:spPr>
                <a:xfrm>
                  <a:off x="1883212" y="4270825"/>
                  <a:ext cx="719996" cy="719997"/>
                </a:xfrm>
                <a:prstGeom prst="rect">
                  <a:avLst/>
                </a:prstGeom>
                <a:ln w="3175">
                  <a:solidFill>
                    <a:prstClr val="ltGray"/>
                  </a:solidFill>
                </a:ln>
              </p:spPr>
            </p:pic>
            <p:pic>
              <p:nvPicPr>
                <p:cNvPr id="30" name="Picture 30">
                  <a:hlinkClick r:id="rId62" action="ppaction://hlinksldjump"/>
                </p:cNvPr>
                <p:cNvPicPr>
                  <a:picLocks noSelect="1" noRot="1" noChangeAspect="1" noMove="1" noResize="1" noEditPoints="1" noAdjustHandles="1" noChangeArrowheads="1" noChangeShapeType="1"/>
                </p:cNvPicPr>
                <p:nvPr/>
              </p:nvPicPr>
              <p:blipFill>
                <a:blip r:embed="rId28"/>
                <a:stretch>
                  <a:fillRect/>
                </a:stretch>
              </p:blipFill>
              <p:spPr>
                <a:xfrm>
                  <a:off x="2758035" y="4271893"/>
                  <a:ext cx="719996" cy="719997"/>
                </a:xfrm>
                <a:prstGeom prst="rect">
                  <a:avLst/>
                </a:prstGeom>
                <a:ln w="3175">
                  <a:solidFill>
                    <a:prstClr val="ltGray"/>
                  </a:solidFill>
                </a:ln>
              </p:spPr>
            </p:pic>
            <p:pic>
              <p:nvPicPr>
                <p:cNvPr id="31" name="Picture 31">
                  <a:hlinkClick r:id="rId63" action="ppaction://hlinksldjump"/>
                </p:cNvPr>
                <p:cNvPicPr>
                  <a:picLocks noSelect="1" noRot="1" noChangeAspect="1" noMove="1" noResize="1" noEditPoints="1" noAdjustHandles="1" noChangeArrowheads="1" noChangeShapeType="1"/>
                </p:cNvPicPr>
                <p:nvPr/>
              </p:nvPicPr>
              <p:blipFill>
                <a:blip r:embed="rId29"/>
                <a:stretch>
                  <a:fillRect/>
                </a:stretch>
              </p:blipFill>
              <p:spPr>
                <a:xfrm>
                  <a:off x="3642397" y="4261305"/>
                  <a:ext cx="719996" cy="719997"/>
                </a:xfrm>
                <a:prstGeom prst="rect">
                  <a:avLst/>
                </a:prstGeom>
                <a:ln w="3175">
                  <a:solidFill>
                    <a:prstClr val="ltGray"/>
                  </a:solidFill>
                </a:ln>
              </p:spPr>
            </p:pic>
            <p:pic>
              <p:nvPicPr>
                <p:cNvPr id="32" name="Picture 32">
                  <a:hlinkClick r:id="rId64" action="ppaction://hlinksldjump"/>
                </p:cNvPr>
                <p:cNvPicPr>
                  <a:picLocks noSelect="1" noRot="1" noChangeAspect="1" noMove="1" noResize="1" noEditPoints="1" noAdjustHandles="1" noChangeArrowheads="1" noChangeShapeType="1"/>
                </p:cNvPicPr>
                <p:nvPr/>
              </p:nvPicPr>
              <p:blipFill>
                <a:blip r:embed="rId30"/>
                <a:stretch>
                  <a:fillRect/>
                </a:stretch>
              </p:blipFill>
              <p:spPr>
                <a:xfrm>
                  <a:off x="4507697" y="4251777"/>
                  <a:ext cx="719996" cy="719997"/>
                </a:xfrm>
                <a:prstGeom prst="rect">
                  <a:avLst/>
                </a:prstGeom>
                <a:ln w="3175">
                  <a:solidFill>
                    <a:prstClr val="ltGray"/>
                  </a:solidFill>
                </a:ln>
              </p:spPr>
            </p:pic>
            <p:pic>
              <p:nvPicPr>
                <p:cNvPr id="33" name="Picture 33">
                  <a:hlinkClick r:id="rId65" action="ppaction://hlinksldjump"/>
                </p:cNvPr>
                <p:cNvPicPr>
                  <a:picLocks noSelect="1" noRot="1" noChangeAspect="1" noMove="1" noResize="1" noEditPoints="1" noAdjustHandles="1" noChangeArrowheads="1" noChangeShapeType="1"/>
                </p:cNvPicPr>
                <p:nvPr/>
              </p:nvPicPr>
              <p:blipFill>
                <a:blip r:embed="rId31"/>
                <a:stretch>
                  <a:fillRect/>
                </a:stretch>
              </p:blipFill>
              <p:spPr>
                <a:xfrm>
                  <a:off x="5408721" y="4056590"/>
                  <a:ext cx="1325622" cy="1077977"/>
                </a:xfrm>
                <a:prstGeom prst="rect">
                  <a:avLst/>
                </a:prstGeom>
                <a:ln w="3175">
                  <a:solidFill>
                    <a:prstClr val="ltGray"/>
                  </a:solidFill>
                </a:ln>
              </p:spPr>
            </p:pic>
            <p:pic>
              <p:nvPicPr>
                <p:cNvPr id="34" name="Picture 34">
                  <a:hlinkClick r:id="rId66" action="ppaction://hlinksldjump"/>
                </p:cNvPr>
                <p:cNvPicPr>
                  <a:picLocks noSelect="1" noRot="1" noChangeAspect="1" noMove="1" noResize="1" noEditPoints="1" noAdjustHandles="1" noChangeArrowheads="1" noChangeShapeType="1"/>
                </p:cNvPicPr>
                <p:nvPr/>
              </p:nvPicPr>
              <p:blipFill>
                <a:blip r:embed="rId32"/>
                <a:stretch>
                  <a:fillRect/>
                </a:stretch>
              </p:blipFill>
              <p:spPr>
                <a:xfrm>
                  <a:off x="6886771" y="4262976"/>
                  <a:ext cx="719996" cy="719997"/>
                </a:xfrm>
                <a:prstGeom prst="rect">
                  <a:avLst/>
                </a:prstGeom>
                <a:ln w="3175">
                  <a:solidFill>
                    <a:prstClr val="ltGray"/>
                  </a:solidFill>
                </a:ln>
              </p:spPr>
            </p:pic>
            <p:pic>
              <p:nvPicPr>
                <p:cNvPr id="35" name="Picture 35">
                  <a:hlinkClick r:id="rId67" action="ppaction://hlinksldjump"/>
                </p:cNvPr>
                <p:cNvPicPr>
                  <a:picLocks noSelect="1" noRot="1" noChangeAspect="1" noMove="1" noResize="1" noEditPoints="1" noAdjustHandles="1" noChangeArrowheads="1" noChangeShapeType="1"/>
                </p:cNvPicPr>
                <p:nvPr/>
              </p:nvPicPr>
              <p:blipFill>
                <a:blip r:embed="rId33"/>
                <a:stretch>
                  <a:fillRect/>
                </a:stretch>
              </p:blipFill>
              <p:spPr>
                <a:xfrm>
                  <a:off x="7761609" y="4262976"/>
                  <a:ext cx="719996" cy="719997"/>
                </a:xfrm>
                <a:prstGeom prst="rect">
                  <a:avLst/>
                </a:prstGeom>
                <a:ln w="3175">
                  <a:solidFill>
                    <a:prstClr val="ltGray"/>
                  </a:solidFill>
                </a:ln>
              </p:spPr>
            </p:pic>
            <p:pic>
              <p:nvPicPr>
                <p:cNvPr id="36" name="Picture 36">
                  <a:hlinkClick r:id="rId68" action="ppaction://hlinksldjump"/>
                </p:cNvPr>
                <p:cNvPicPr>
                  <a:picLocks noSelect="1" noRot="1" noChangeAspect="1" noMove="1" noResize="1" noEditPoints="1" noAdjustHandles="1" noChangeArrowheads="1" noChangeShapeType="1"/>
                </p:cNvPicPr>
                <p:nvPr/>
              </p:nvPicPr>
              <p:blipFill>
                <a:blip r:embed="rId34"/>
                <a:stretch>
                  <a:fillRect/>
                </a:stretch>
              </p:blipFill>
              <p:spPr>
                <a:xfrm>
                  <a:off x="8665017" y="4262976"/>
                  <a:ext cx="719996" cy="719997"/>
                </a:xfrm>
                <a:prstGeom prst="rect">
                  <a:avLst/>
                </a:prstGeom>
                <a:ln w="3175">
                  <a:solidFill>
                    <a:prstClr val="ltGray"/>
                  </a:solidFill>
                </a:ln>
              </p:spPr>
            </p:pic>
            <p:pic>
              <p:nvPicPr>
                <p:cNvPr id="37" name="Picture 37">
                  <a:hlinkClick r:id="rId69" action="ppaction://hlinksldjump"/>
                </p:cNvPr>
                <p:cNvPicPr>
                  <a:picLocks noSelect="1" noRot="1" noChangeAspect="1" noMove="1" noResize="1" noEditPoints="1" noAdjustHandles="1" noChangeArrowheads="1" noChangeShapeType="1"/>
                </p:cNvPicPr>
                <p:nvPr/>
              </p:nvPicPr>
              <p:blipFill>
                <a:blip r:embed="rId35"/>
                <a:stretch>
                  <a:fillRect/>
                </a:stretch>
              </p:blipFill>
              <p:spPr>
                <a:xfrm>
                  <a:off x="9511270" y="4277516"/>
                  <a:ext cx="719996" cy="719997"/>
                </a:xfrm>
                <a:prstGeom prst="rect">
                  <a:avLst/>
                </a:prstGeom>
                <a:ln w="3175">
                  <a:solidFill>
                    <a:prstClr val="ltGray"/>
                  </a:solidFill>
                </a:ln>
              </p:spPr>
            </p:pic>
            <p:pic>
              <p:nvPicPr>
                <p:cNvPr id="38" name="Picture 38">
                  <a:hlinkClick r:id="rId70" action="ppaction://hlinksldjump"/>
                </p:cNvPr>
                <p:cNvPicPr>
                  <a:picLocks noSelect="1" noRot="1" noChangeAspect="1" noMove="1" noResize="1" noEditPoints="1" noAdjustHandles="1" noChangeArrowheads="1" noChangeShapeType="1"/>
                </p:cNvPicPr>
                <p:nvPr/>
              </p:nvPicPr>
              <p:blipFill>
                <a:blip r:embed="rId36"/>
                <a:stretch>
                  <a:fillRect/>
                </a:stretch>
              </p:blipFill>
              <p:spPr>
                <a:xfrm>
                  <a:off x="10386093" y="4249663"/>
                  <a:ext cx="719996" cy="719997"/>
                </a:xfrm>
                <a:prstGeom prst="rect">
                  <a:avLst/>
                </a:prstGeom>
                <a:ln w="3175">
                  <a:solidFill>
                    <a:prstClr val="ltGray"/>
                  </a:solidFill>
                </a:ln>
              </p:spPr>
            </p:pic>
            <p:pic>
              <p:nvPicPr>
                <p:cNvPr id="69" name="Picture 69">
                  <a:hlinkClick r:id="rId71" action="ppaction://hlinksldjump"/>
                </p:cNvPr>
                <p:cNvPicPr>
                  <a:picLocks noSelect="1" noRot="1" noChangeAspect="1" noMove="1" noResize="1" noEditPoints="1" noAdjustHandles="1" noChangeArrowheads="1" noChangeShapeType="1"/>
                </p:cNvPicPr>
                <p:nvPr/>
              </p:nvPicPr>
              <p:blipFill>
                <a:blip r:embed="rId37"/>
                <a:stretch>
                  <a:fillRect/>
                </a:stretch>
              </p:blipFill>
              <p:spPr>
                <a:xfrm>
                  <a:off x="11279978" y="4262976"/>
                  <a:ext cx="719996" cy="719997"/>
                </a:xfrm>
                <a:prstGeom prst="rect">
                  <a:avLst/>
                </a:prstGeom>
                <a:ln w="3175">
                  <a:solidFill>
                    <a:prstClr val="ltGray"/>
                  </a:solidFill>
                </a:ln>
              </p:spPr>
            </p:pic>
          </p:grpSp>
        </mc:Fallback>
      </mc:AlternateContent>
      <p:sp>
        <p:nvSpPr>
          <p:cNvPr id="3" name="L-Shape 2">
            <a:extLst>
              <a:ext uri="{FF2B5EF4-FFF2-40B4-BE49-F238E27FC236}">
                <a16:creationId xmlns:a16="http://schemas.microsoft.com/office/drawing/2014/main" id="{44C6145A-0925-4FE1-A1C3-591933002C90}"/>
              </a:ext>
            </a:extLst>
          </p:cNvPr>
          <p:cNvSpPr/>
          <p:nvPr/>
        </p:nvSpPr>
        <p:spPr>
          <a:xfrm flipV="1">
            <a:off x="4646168" y="974329"/>
            <a:ext cx="847726" cy="966790"/>
          </a:xfrm>
          <a:prstGeom prst="corner">
            <a:avLst>
              <a:gd name="adj1" fmla="val 15169"/>
              <a:gd name="adj2" fmla="val 151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61732499"/>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ounquest of Jeusalem (1099).jpg">
            <a:extLst>
              <a:ext uri="{FF2B5EF4-FFF2-40B4-BE49-F238E27FC236}">
                <a16:creationId xmlns:a16="http://schemas.microsoft.com/office/drawing/2014/main" id="{B44F100E-26D5-4F62-AE53-7F267BCC5EE2}"/>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41194"/>
            <a:ext cx="12192000" cy="66539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6" name="Rectangle 5"/>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1099</a:t>
            </a:r>
          </a:p>
        </p:txBody>
      </p:sp>
      <p:sp>
        <p:nvSpPr>
          <p:cNvPr id="5" name="Rounded Rectangle 4"/>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
        <p:nvSpPr>
          <p:cNvPr id="7" name="Callout: Up Arrow 6">
            <a:extLst>
              <a:ext uri="{FF2B5EF4-FFF2-40B4-BE49-F238E27FC236}">
                <a16:creationId xmlns:a16="http://schemas.microsoft.com/office/drawing/2014/main" id="{635C00F5-A724-4895-AD8E-2FED8F3FAAD8}"/>
              </a:ext>
            </a:extLst>
          </p:cNvPr>
          <p:cNvSpPr/>
          <p:nvPr/>
        </p:nvSpPr>
        <p:spPr>
          <a:xfrm>
            <a:off x="314301" y="6858000"/>
            <a:ext cx="4464989" cy="4518025"/>
          </a:xfrm>
          <a:prstGeom prst="upArrowCallout">
            <a:avLst>
              <a:gd name="adj1" fmla="val 0"/>
              <a:gd name="adj2" fmla="val 23663"/>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b="1" dirty="0">
                <a:solidFill>
                  <a:schemeClr val="tx1"/>
                </a:solidFill>
                <a:latin typeface="Arial" panose="020B0604020202020204" pitchFamily="34" charset="0"/>
                <a:cs typeface="Arial" panose="020B0604020202020204" pitchFamily="34" charset="0"/>
              </a:rPr>
              <a:t>First Crusaders, </a:t>
            </a:r>
            <a:r>
              <a:rPr lang="en-GB" sz="2800" dirty="0">
                <a:solidFill>
                  <a:schemeClr val="tx1"/>
                </a:solidFill>
                <a:latin typeface="Arial" panose="020B0604020202020204" pitchFamily="34" charset="0"/>
                <a:cs typeface="Arial" panose="020B0604020202020204" pitchFamily="34" charset="0"/>
              </a:rPr>
              <a:t>Christians from Europe, take Jerusalem and massacre the mostly Muslim inhabitants</a:t>
            </a:r>
          </a:p>
          <a:p>
            <a:pPr algn="ctr"/>
            <a:endParaRPr lang="en-GB" dirty="0"/>
          </a:p>
        </p:txBody>
      </p:sp>
      <p:sp>
        <p:nvSpPr>
          <p:cNvPr id="8" name="TextBox 7">
            <a:extLst>
              <a:ext uri="{FF2B5EF4-FFF2-40B4-BE49-F238E27FC236}">
                <a16:creationId xmlns:a16="http://schemas.microsoft.com/office/drawing/2014/main" id="{463AA274-6772-4F8E-A3D1-4E798CED9B81}"/>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Tree>
    <p:extLst>
      <p:ext uri="{BB962C8B-B14F-4D97-AF65-F5344CB8AC3E}">
        <p14:creationId xmlns:p14="http://schemas.microsoft.com/office/powerpoint/2010/main" val="3898561780"/>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287 -0.00671 L 0.9306 -0.00324 " pathEditMode="relative" rAng="0" ptsTypes="AA">
                                      <p:cBhvr>
                                        <p:cTn id="6" dur="1000" fill="hold"/>
                                        <p:tgtEl>
                                          <p:spTgt spid="6"/>
                                        </p:tgtEl>
                                        <p:attrNameLst>
                                          <p:attrName>ppt_x</p:attrName>
                                          <p:attrName>ppt_y</p:attrName>
                                        </p:attrNameLst>
                                      </p:cBhvr>
                                      <p:rCtr x="-46120" y="16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4.16667E-6 1.85185E-6 L 0.00365 -1.16273 " pathEditMode="relative" rAng="0" ptsTypes="AA">
                                      <p:cBhvr>
                                        <p:cTn id="11" dur="1000" fill="hold"/>
                                        <p:tgtEl>
                                          <p:spTgt spid="7"/>
                                        </p:tgtEl>
                                        <p:attrNameLst>
                                          <p:attrName>ppt_x</p:attrName>
                                          <p:attrName>ppt_y</p:attrName>
                                        </p:attrNameLst>
                                      </p:cBhvr>
                                      <p:rCtr x="182" y="-58148"/>
                                    </p:animMotion>
                                  </p:childTnLst>
                                </p:cTn>
                              </p:par>
                            </p:childTnLst>
                          </p:cTn>
                        </p:par>
                      </p:childTnLst>
                    </p:cTn>
                  </p:par>
                </p:childTnLst>
              </p:cTn>
              <p:nextCondLst>
                <p:cond evt="onClick" delay="0">
                  <p:tgtEl>
                    <p:spTgt spid="8"/>
                  </p:tgtEl>
                </p:cond>
              </p:nextCondLst>
            </p:seq>
          </p:childTnLst>
        </p:cTn>
      </p:par>
    </p:tnLst>
    <p:bldLst>
      <p:bldP spid="6"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upload.wikimedia.org/wikipedia/commons/6/68/Old_Jerusalem_Saladin_Richard_equestrian_statu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281421"/>
            <a:ext cx="12331077" cy="98765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1187</a:t>
            </a:r>
          </a:p>
        </p:txBody>
      </p:sp>
      <p:sp>
        <p:nvSpPr>
          <p:cNvPr id="7" name="Action Button: Forward or Next 6">
            <a:hlinkClick r:id="rId4" highlightClick="1"/>
          </p:cNvPr>
          <p:cNvSpPr/>
          <p:nvPr/>
        </p:nvSpPr>
        <p:spPr>
          <a:xfrm>
            <a:off x="12331077" y="4773388"/>
            <a:ext cx="1501037" cy="1269242"/>
          </a:xfrm>
          <a:prstGeom prst="actionButtonForwardNext">
            <a:avLst/>
          </a:prstGeom>
          <a:solidFill>
            <a:srgbClr val="92D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allout: Up Arrow 7">
            <a:extLst>
              <a:ext uri="{FF2B5EF4-FFF2-40B4-BE49-F238E27FC236}">
                <a16:creationId xmlns:a16="http://schemas.microsoft.com/office/drawing/2014/main" id="{D0E60345-318C-41AA-AADB-402238FC3726}"/>
              </a:ext>
            </a:extLst>
          </p:cNvPr>
          <p:cNvSpPr/>
          <p:nvPr/>
        </p:nvSpPr>
        <p:spPr>
          <a:xfrm>
            <a:off x="476830" y="6789360"/>
            <a:ext cx="5688708" cy="7231440"/>
          </a:xfrm>
          <a:prstGeom prst="upArrowCallout">
            <a:avLst>
              <a:gd name="adj1" fmla="val 0"/>
              <a:gd name="adj2" fmla="val 22264"/>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dirty="0">
                <a:solidFill>
                  <a:schemeClr val="tx1"/>
                </a:solidFill>
                <a:latin typeface="Arial" panose="020B0604020202020204" pitchFamily="34" charset="0"/>
                <a:cs typeface="Arial" panose="020B0604020202020204" pitchFamily="34" charset="0"/>
              </a:rPr>
              <a:t>Saladin led Muslim armies to defeat the Crusaders and capture Jerusalem.</a:t>
            </a:r>
          </a:p>
          <a:p>
            <a:pPr marL="266700" algn="ctr"/>
            <a:r>
              <a:rPr lang="en-GB" sz="2800" dirty="0">
                <a:solidFill>
                  <a:schemeClr val="tx1"/>
                </a:solidFill>
                <a:latin typeface="Arial" panose="020B0604020202020204" pitchFamily="34" charset="0"/>
                <a:cs typeface="Arial" panose="020B0604020202020204" pitchFamily="34" charset="0"/>
              </a:rPr>
              <a:t>There were more Christian crusades but they never retook Jerusalem. Saladin allowed Christians to stay and invited Jews to return to the city. A major street in East Jerusalem is named after him.</a:t>
            </a:r>
          </a:p>
          <a:p>
            <a:pPr algn="ctr"/>
            <a:endParaRPr lang="en-GB" dirty="0"/>
          </a:p>
        </p:txBody>
      </p:sp>
      <p:sp>
        <p:nvSpPr>
          <p:cNvPr id="9" name="TextBox 8">
            <a:extLst>
              <a:ext uri="{FF2B5EF4-FFF2-40B4-BE49-F238E27FC236}">
                <a16:creationId xmlns:a16="http://schemas.microsoft.com/office/drawing/2014/main" id="{97BD12E8-0695-4451-AA5E-2FB50BA9D95D}"/>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ounded Rectangle 9">
            <a:extLst>
              <a:ext uri="{FF2B5EF4-FFF2-40B4-BE49-F238E27FC236}">
                <a16:creationId xmlns:a16="http://schemas.microsoft.com/office/drawing/2014/main" id="{8AB322E9-7839-424A-8838-363AAA372041}"/>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338993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287 -0.00671 L 0.9306 -0.00324 " pathEditMode="relative" rAng="0" ptsTypes="AA">
                                      <p:cBhvr>
                                        <p:cTn id="6" dur="1000" fill="hold"/>
                                        <p:tgtEl>
                                          <p:spTgt spid="6"/>
                                        </p:tgtEl>
                                        <p:attrNameLst>
                                          <p:attrName>ppt_x</p:attrName>
                                          <p:attrName>ppt_y</p:attrName>
                                        </p:attrNameLst>
                                      </p:cBhvr>
                                      <p:rCtr x="-46120" y="162"/>
                                    </p:animMotion>
                                  </p:childTnLst>
                                </p:cTn>
                              </p:par>
                              <p:par>
                                <p:cTn id="7" presetID="42" presetClass="path" presetSubtype="0" accel="50000" decel="50000" fill="hold" grpId="0" nodeType="withEffect">
                                  <p:stCondLst>
                                    <p:cond delay="0"/>
                                  </p:stCondLst>
                                  <p:childTnLst>
                                    <p:animMotion origin="layout" path="M 3.33333E-6 4.07407E-6 L -0.15703 0.0037 " pathEditMode="relative" rAng="0" ptsTypes="AA">
                                      <p:cBhvr>
                                        <p:cTn id="8" dur="2000" fill="hold"/>
                                        <p:tgtEl>
                                          <p:spTgt spid="7"/>
                                        </p:tgtEl>
                                        <p:attrNameLst>
                                          <p:attrName>ppt_x</p:attrName>
                                          <p:attrName>ppt_y</p:attrName>
                                        </p:attrNameLst>
                                      </p:cBhvr>
                                      <p:rCtr x="-7852" y="185"/>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9"/>
                    </p:tgtEl>
                  </p:cond>
                </p:stCondLst>
                <p:endSync evt="end" delay="0">
                  <p:rtn val="all"/>
                </p:endSync>
                <p:childTnLst>
                  <p:par>
                    <p:cTn id="10" fill="hold">
                      <p:stCondLst>
                        <p:cond delay="0"/>
                      </p:stCondLst>
                      <p:childTnLst>
                        <p:par>
                          <p:cTn id="11" fill="hold">
                            <p:stCondLst>
                              <p:cond delay="0"/>
                            </p:stCondLst>
                            <p:childTnLst>
                              <p:par>
                                <p:cTn id="12" presetID="42" presetClass="path" presetSubtype="0" accel="50000" decel="50000" fill="hold" grpId="0" nodeType="clickEffect">
                                  <p:stCondLst>
                                    <p:cond delay="0"/>
                                  </p:stCondLst>
                                  <p:childTnLst>
                                    <p:animMotion origin="layout" path="M 4.16667E-6 3.7037E-7 L 0.02226 -1.29491 " pathEditMode="relative" rAng="0" ptsTypes="AA">
                                      <p:cBhvr>
                                        <p:cTn id="13" dur="1000" fill="hold"/>
                                        <p:tgtEl>
                                          <p:spTgt spid="8"/>
                                        </p:tgtEl>
                                        <p:attrNameLst>
                                          <p:attrName>ppt_x</p:attrName>
                                          <p:attrName>ppt_y</p:attrName>
                                        </p:attrNameLst>
                                      </p:cBhvr>
                                      <p:rCtr x="1107" y="-64745"/>
                                    </p:animMotion>
                                  </p:childTnLst>
                                </p:cTn>
                              </p:par>
                            </p:childTnLst>
                          </p:cTn>
                        </p:par>
                      </p:childTnLst>
                    </p:cTn>
                  </p:par>
                </p:childTnLst>
              </p:cTn>
              <p:nextCondLst>
                <p:cond evt="onClick" delay="0">
                  <p:tgtEl>
                    <p:spTgt spid="9"/>
                  </p:tgtEl>
                </p:cond>
              </p:nextCondLst>
            </p:seq>
          </p:childTnLst>
        </p:cTn>
      </p:par>
    </p:tnLst>
    <p:bldLst>
      <p:bldP spid="6" grpId="0"/>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071885-0313-41A8-A7AD-8B02642CF9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3967"/>
            <a:ext cx="12192000" cy="7696200"/>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8679034" y="5219700"/>
            <a:ext cx="716093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1512-1917</a:t>
            </a:r>
          </a:p>
        </p:txBody>
      </p:sp>
      <p:sp>
        <p:nvSpPr>
          <p:cNvPr id="7" name="Content Placeholder 6">
            <a:extLst>
              <a:ext uri="{FF2B5EF4-FFF2-40B4-BE49-F238E27FC236}">
                <a16:creationId xmlns:a16="http://schemas.microsoft.com/office/drawing/2014/main" id="{A070C10B-8F24-4D0C-AD41-949D7E258658}"/>
              </a:ext>
            </a:extLst>
          </p:cNvPr>
          <p:cNvSpPr>
            <a:spLocks noGrp="1"/>
          </p:cNvSpPr>
          <p:nvPr>
            <p:ph idx="1"/>
          </p:nvPr>
        </p:nvSpPr>
        <p:spPr/>
        <p:txBody>
          <a:bodyPr/>
          <a:lstStyle/>
          <a:p>
            <a:endParaRPr lang="en-GB" dirty="0"/>
          </a:p>
        </p:txBody>
      </p:sp>
      <p:sp>
        <p:nvSpPr>
          <p:cNvPr id="8" name="Callout: Up Arrow 7">
            <a:extLst>
              <a:ext uri="{FF2B5EF4-FFF2-40B4-BE49-F238E27FC236}">
                <a16:creationId xmlns:a16="http://schemas.microsoft.com/office/drawing/2014/main" id="{ED4D0CBC-CF15-4A79-9F28-FC843EB01E54}"/>
              </a:ext>
            </a:extLst>
          </p:cNvPr>
          <p:cNvSpPr/>
          <p:nvPr/>
        </p:nvSpPr>
        <p:spPr>
          <a:xfrm>
            <a:off x="2393011" y="6492875"/>
            <a:ext cx="7970189" cy="3034584"/>
          </a:xfrm>
          <a:prstGeom prst="upArrowCallout">
            <a:avLst>
              <a:gd name="adj1" fmla="val 0"/>
              <a:gd name="adj2" fmla="val 25622"/>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dirty="0">
                <a:solidFill>
                  <a:schemeClr val="tx1"/>
                </a:solidFill>
                <a:latin typeface="Arial" panose="020B0604020202020204" pitchFamily="34" charset="0"/>
                <a:cs typeface="Arial" panose="020B0604020202020204" pitchFamily="34" charset="0"/>
              </a:rPr>
              <a:t>The Ottoman Empire, based in what is now Turkey, rules Palestine as one of many provinces. Arabs are generally treated as peasants with little power. </a:t>
            </a:r>
          </a:p>
          <a:p>
            <a:pPr algn="ctr"/>
            <a:endParaRPr lang="en-GB" dirty="0"/>
          </a:p>
        </p:txBody>
      </p:sp>
      <p:sp>
        <p:nvSpPr>
          <p:cNvPr id="9" name="TextBox 8">
            <a:extLst>
              <a:ext uri="{FF2B5EF4-FFF2-40B4-BE49-F238E27FC236}">
                <a16:creationId xmlns:a16="http://schemas.microsoft.com/office/drawing/2014/main" id="{B878C23C-A5A5-4070-A0CF-E749BBAF177A}"/>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1" name="Rounded Rectangle 5">
            <a:extLst>
              <a:ext uri="{FF2B5EF4-FFF2-40B4-BE49-F238E27FC236}">
                <a16:creationId xmlns:a16="http://schemas.microsoft.com/office/drawing/2014/main" id="{991E43E5-7FBD-4E50-9F9F-59A3C17BA2FC}"/>
              </a:ext>
            </a:extLst>
          </p:cNvPr>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091136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846 -0.01527 L 0.9306 -0.00324 " pathEditMode="relative" rAng="0" ptsTypes="AA">
                                      <p:cBhvr>
                                        <p:cTn id="6" dur="1000" fill="hold"/>
                                        <p:tgtEl>
                                          <p:spTgt spid="4"/>
                                        </p:tgtEl>
                                        <p:attrNameLst>
                                          <p:attrName>ppt_x</p:attrName>
                                          <p:attrName>ppt_y</p:attrName>
                                        </p:attrNameLst>
                                      </p:cBhvr>
                                      <p:rCtr x="-48893" y="60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3.125E-6 4.44444E-6 L -0.00117 -1.05139 " pathEditMode="relative" rAng="0" ptsTypes="AA">
                                      <p:cBhvr>
                                        <p:cTn id="11" dur="1000" fill="hold"/>
                                        <p:tgtEl>
                                          <p:spTgt spid="8"/>
                                        </p:tgtEl>
                                        <p:attrNameLst>
                                          <p:attrName>ppt_x</p:attrName>
                                          <p:attrName>ppt_y</p:attrName>
                                        </p:attrNameLst>
                                      </p:cBhvr>
                                      <p:rCtr x="-65" y="-52569"/>
                                    </p:animMotion>
                                  </p:childTnLst>
                                </p:cTn>
                              </p:par>
                            </p:childTnLst>
                          </p:cTn>
                        </p:par>
                      </p:childTnLst>
                    </p:cTn>
                  </p:par>
                </p:childTnLst>
              </p:cTn>
              <p:nextCondLst>
                <p:cond evt="onClick" delay="0">
                  <p:tgtEl>
                    <p:spTgt spid="9"/>
                  </p:tgtEl>
                </p:cond>
              </p:nextCondLst>
            </p:seq>
          </p:childTnLst>
        </p:cTn>
      </p:par>
    </p:tnLst>
    <p:bldLst>
      <p:bldP spid="4"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9EA55DD-83E8-4A2D-8CB8-DC0241A7E093}"/>
              </a:ext>
            </a:extLst>
          </p:cNvPr>
          <p:cNvSpPr/>
          <p:nvPr/>
        </p:nvSpPr>
        <p:spPr>
          <a:xfrm>
            <a:off x="-246184" y="2766219"/>
            <a:ext cx="12625754" cy="106918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5D8B15B2-AF7F-4D89-B7EB-F1745EAEB628}"/>
              </a:ext>
            </a:extLst>
          </p:cNvPr>
          <p:cNvPicPr>
            <a:picLocks noGrp="1" noChangeAspect="1"/>
          </p:cNvPicPr>
          <p:nvPr>
            <p:ph idx="1"/>
          </p:nvPr>
        </p:nvPicPr>
        <p:blipFill rotWithShape="1">
          <a:blip r:embed="rId3" cstate="email">
            <a:extLst>
              <a:ext uri="{28A0092B-C50C-407E-A947-70E740481C1C}">
                <a14:useLocalDpi xmlns:a14="http://schemas.microsoft.com/office/drawing/2010/main" val="0"/>
              </a:ext>
            </a:extLst>
          </a:blip>
          <a:srcRect t="5636"/>
          <a:stretch/>
        </p:blipFill>
        <p:spPr>
          <a:xfrm>
            <a:off x="2203939" y="365125"/>
            <a:ext cx="7244862" cy="10024875"/>
          </a:xfrm>
          <a:prstGeom prst="rect">
            <a:avLst/>
          </a:prstGeom>
        </p:spPr>
      </p:pic>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1917</a:t>
            </a:r>
          </a:p>
        </p:txBody>
      </p:sp>
      <p:sp>
        <p:nvSpPr>
          <p:cNvPr id="7" name="Callout: Up Arrow 6">
            <a:extLst>
              <a:ext uri="{FF2B5EF4-FFF2-40B4-BE49-F238E27FC236}">
                <a16:creationId xmlns:a16="http://schemas.microsoft.com/office/drawing/2014/main" id="{A0F25ECB-947A-4AE5-A1E0-3DE0952F742D}"/>
              </a:ext>
            </a:extLst>
          </p:cNvPr>
          <p:cNvSpPr/>
          <p:nvPr/>
        </p:nvSpPr>
        <p:spPr>
          <a:xfrm>
            <a:off x="1367955" y="6665328"/>
            <a:ext cx="10020299" cy="3098104"/>
          </a:xfrm>
          <a:prstGeom prst="upArrowCallout">
            <a:avLst>
              <a:gd name="adj1" fmla="val 32463"/>
              <a:gd name="adj2" fmla="val 25622"/>
              <a:gd name="adj3" fmla="val 25000"/>
              <a:gd name="adj4" fmla="val 64977"/>
            </a:avLst>
          </a:prstGeom>
          <a:solidFill>
            <a:srgbClr val="FFE699">
              <a:alpha val="45098"/>
            </a:srgb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tx1"/>
              </a:solidFill>
            </a:endParaRPr>
          </a:p>
          <a:p>
            <a:pPr algn="ctr"/>
            <a:r>
              <a:rPr lang="en-US" sz="2800" b="1" dirty="0">
                <a:solidFill>
                  <a:schemeClr val="tx1"/>
                </a:solidFill>
              </a:rPr>
              <a:t>“Balfour Declaration”</a:t>
            </a:r>
            <a:endParaRPr lang="en-GB" sz="2800" b="1" dirty="0">
              <a:solidFill>
                <a:schemeClr val="tx1"/>
              </a:solidFill>
            </a:endParaRPr>
          </a:p>
          <a:p>
            <a:pPr algn="ctr"/>
            <a:r>
              <a:rPr lang="en-GB" sz="2800" dirty="0">
                <a:solidFill>
                  <a:schemeClr val="tx1"/>
                </a:solidFill>
              </a:rPr>
              <a:t>Britain’s Lord Balfour promises a Jewish homeland in Palestine. Meanwhile Arabs fight alongside the British to free themselves from Ottoman rule.</a:t>
            </a:r>
          </a:p>
          <a:p>
            <a:pPr algn="ctr"/>
            <a:endParaRPr lang="en-GB" dirty="0"/>
          </a:p>
        </p:txBody>
      </p:sp>
      <p:sp>
        <p:nvSpPr>
          <p:cNvPr id="8" name="TextBox 7">
            <a:extLst>
              <a:ext uri="{FF2B5EF4-FFF2-40B4-BE49-F238E27FC236}">
                <a16:creationId xmlns:a16="http://schemas.microsoft.com/office/drawing/2014/main" id="{DD68F2DD-7229-4CFF-972E-ED7166D1BAA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ounded Rectangle 6">
            <a:extLst>
              <a:ext uri="{FF2B5EF4-FFF2-40B4-BE49-F238E27FC236}">
                <a16:creationId xmlns:a16="http://schemas.microsoft.com/office/drawing/2014/main" id="{FE69B189-4C0B-43EB-BC70-1422281669CD}"/>
              </a:ext>
            </a:extLst>
          </p:cNvPr>
          <p:cNvSpPr/>
          <p:nvPr/>
        </p:nvSpPr>
        <p:spPr>
          <a:xfrm>
            <a:off x="7662619" y="6489707"/>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921CC132-ED79-47B3-B305-DF114609ACB5}"/>
              </a:ext>
            </a:extLst>
          </p:cNvPr>
          <p:cNvSpPr/>
          <p:nvPr/>
        </p:nvSpPr>
        <p:spPr>
          <a:xfrm>
            <a:off x="-246184" y="0"/>
            <a:ext cx="3254855"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28E159B1-332B-4FFC-8249-D2FF4846E0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208" y="182562"/>
            <a:ext cx="2429325" cy="178800"/>
          </a:xfrm>
          <a:prstGeom prst="rect">
            <a:avLst/>
          </a:prstGeom>
        </p:spPr>
      </p:pic>
    </p:spTree>
    <p:extLst>
      <p:ext uri="{BB962C8B-B14F-4D97-AF65-F5344CB8AC3E}">
        <p14:creationId xmlns:p14="http://schemas.microsoft.com/office/powerpoint/2010/main" val="380730860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513 0.00185 L 0.92943 -0.0324 " pathEditMode="relative" rAng="0" ptsTypes="AA">
                                      <p:cBhvr>
                                        <p:cTn id="6" dur="1000" fill="hold"/>
                                        <p:tgtEl>
                                          <p:spTgt spid="4"/>
                                        </p:tgtEl>
                                        <p:attrNameLst>
                                          <p:attrName>ppt_x</p:attrName>
                                          <p:attrName>ppt_y</p:attrName>
                                        </p:attrNameLst>
                                      </p:cBhvr>
                                      <p:rCtr x="-41094" y="-1713"/>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2.91667E-6 4.81481E-6 L 0.01093 -1.04283 " pathEditMode="relative" rAng="0" ptsTypes="AA">
                                      <p:cBhvr>
                                        <p:cTn id="11" dur="1000" fill="hold"/>
                                        <p:tgtEl>
                                          <p:spTgt spid="7"/>
                                        </p:tgtEl>
                                        <p:attrNameLst>
                                          <p:attrName>ppt_x</p:attrName>
                                          <p:attrName>ppt_y</p:attrName>
                                        </p:attrNameLst>
                                      </p:cBhvr>
                                      <p:rCtr x="547" y="-52153"/>
                                    </p:animMotion>
                                  </p:childTnLst>
                                </p:cTn>
                              </p:par>
                            </p:childTnLst>
                          </p:cTn>
                        </p:par>
                      </p:childTnLst>
                    </p:cTn>
                  </p:par>
                </p:childTnLst>
              </p:cTn>
              <p:nextCondLst>
                <p:cond evt="onClick" delay="0">
                  <p:tgtEl>
                    <p:spTgt spid="8"/>
                  </p:tgtEl>
                </p:cond>
              </p:nextCondLst>
            </p:seq>
          </p:childTnLst>
        </p:cTn>
      </p:par>
    </p:tnLst>
    <p:bldLst>
      <p:bldP spid="4"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54841"/>
            <a:ext cx="9202994" cy="994669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lag of Mandatory Palestine"/>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49036" t="5373"/>
          <a:stretch/>
        </p:blipFill>
        <p:spPr bwMode="auto">
          <a:xfrm>
            <a:off x="9229020" y="184245"/>
            <a:ext cx="6990205" cy="648951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upload.wikimedia.org/wikipedia/commons/thumb/a/a4/Arrival_in_Palestine_of_Mr._Antony_%28i.e.%2C_Anthony%29_Eden._Mr._Eden_%26_Brig._Gen._Allan_starting_drive_in_open_car%2C_close_up_LOC_matpc.20136.tif/lossy-page1-800px-Arrival_in_Palestine_of_Mr._Antony_%28i.e.%2C_Anthony%29_Eden._Mr._Eden_%26_Brig._Gen._Allan_starting_drive_in_open_car%2C_close_up_LOC_matpc.20136.tif.jpg">
            <a:extLst>
              <a:ext uri="{FF2B5EF4-FFF2-40B4-BE49-F238E27FC236}">
                <a16:creationId xmlns:a16="http://schemas.microsoft.com/office/drawing/2014/main" id="{84656EC8-885D-4F62-9BEC-A7161371B686}"/>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0729843" y="365125"/>
            <a:ext cx="9202994" cy="69597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331340" y="5288340"/>
            <a:ext cx="716093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1920-1948</a:t>
            </a:r>
          </a:p>
        </p:txBody>
      </p:sp>
      <p:sp>
        <p:nvSpPr>
          <p:cNvPr id="3" name="Rectangle 2"/>
          <p:cNvSpPr/>
          <p:nvPr/>
        </p:nvSpPr>
        <p:spPr>
          <a:xfrm>
            <a:off x="-10332379" y="7351345"/>
            <a:ext cx="6096000" cy="646331"/>
          </a:xfrm>
          <a:prstGeom prst="rect">
            <a:avLst/>
          </a:prstGeom>
        </p:spPr>
        <p:txBody>
          <a:bodyPr>
            <a:spAutoFit/>
          </a:bodyPr>
          <a:lstStyle/>
          <a:p>
            <a:r>
              <a:rPr lang="en-GB" dirty="0"/>
              <a:t>Matson Collection [Public domain or Public domain], via Wikimedia Commons</a:t>
            </a:r>
          </a:p>
        </p:txBody>
      </p:sp>
      <p:sp>
        <p:nvSpPr>
          <p:cNvPr id="10" name="TextBox 9">
            <a:extLst>
              <a:ext uri="{FF2B5EF4-FFF2-40B4-BE49-F238E27FC236}">
                <a16:creationId xmlns:a16="http://schemas.microsoft.com/office/drawing/2014/main" id="{F6C10C61-3FD9-486D-A0A7-BEE62CBC387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5" name="Rectangle 4">
            <a:extLst>
              <a:ext uri="{FF2B5EF4-FFF2-40B4-BE49-F238E27FC236}">
                <a16:creationId xmlns:a16="http://schemas.microsoft.com/office/drawing/2014/main" id="{744E9EB9-F4BA-42F6-A822-1FE209E9BF52}"/>
              </a:ext>
            </a:extLst>
          </p:cNvPr>
          <p:cNvSpPr/>
          <p:nvPr/>
        </p:nvSpPr>
        <p:spPr>
          <a:xfrm>
            <a:off x="2462434" y="6869107"/>
            <a:ext cx="8648700" cy="1859907"/>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400" b="1" dirty="0">
                <a:solidFill>
                  <a:schemeClr val="tx1"/>
                </a:solidFill>
                <a:latin typeface="Arial" panose="020B0604020202020204" pitchFamily="34" charset="0"/>
                <a:cs typeface="Arial" panose="020B0604020202020204" pitchFamily="34" charset="0"/>
              </a:rPr>
              <a:t>British Mandate</a:t>
            </a:r>
            <a:endParaRPr lang="en-GB" sz="2400" b="1" dirty="0">
              <a:solidFill>
                <a:schemeClr val="tx1"/>
              </a:solidFill>
              <a:latin typeface="Arial" panose="020B0604020202020204" pitchFamily="34" charset="0"/>
              <a:cs typeface="Arial" panose="020B0604020202020204" pitchFamily="34" charset="0"/>
            </a:endParaRPr>
          </a:p>
          <a:p>
            <a:pPr lvl="0" algn="ctr">
              <a:defRPr/>
            </a:pPr>
            <a:r>
              <a:rPr lang="en-GB" sz="2400" dirty="0">
                <a:solidFill>
                  <a:schemeClr val="tx1"/>
                </a:solidFill>
                <a:latin typeface="Arial" panose="020B0604020202020204" pitchFamily="34" charset="0"/>
                <a:cs typeface="Arial" panose="020B0604020202020204" pitchFamily="34" charset="0"/>
              </a:rPr>
              <a:t>Having defeated the Ottoman Empire with Arab help in WWI, Britain controls Palestine under a League of Nations mandate. Jewish migration grows in this time. </a:t>
            </a:r>
          </a:p>
          <a:p>
            <a:pPr algn="ctr"/>
            <a:endParaRPr lang="en-GB" dirty="0"/>
          </a:p>
        </p:txBody>
      </p:sp>
      <p:sp>
        <p:nvSpPr>
          <p:cNvPr id="12" name="Rounded Rectangle 5">
            <a:extLst>
              <a:ext uri="{FF2B5EF4-FFF2-40B4-BE49-F238E27FC236}">
                <a16:creationId xmlns:a16="http://schemas.microsoft.com/office/drawing/2014/main" id="{57B61BEF-094F-4565-B2F9-50131D8AB2CA}"/>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p>
        </p:txBody>
      </p:sp>
    </p:spTree>
    <p:extLst>
      <p:ext uri="{BB962C8B-B14F-4D97-AF65-F5344CB8AC3E}">
        <p14:creationId xmlns:p14="http://schemas.microsoft.com/office/powerpoint/2010/main" val="13291245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75E-6 3.33333E-6 L -1.01679 -0.0132 " pathEditMode="relative" rAng="0" ptsTypes="AA">
                                      <p:cBhvr>
                                        <p:cTn id="6" dur="1000" fill="hold"/>
                                        <p:tgtEl>
                                          <p:spTgt spid="4"/>
                                        </p:tgtEl>
                                        <p:attrNameLst>
                                          <p:attrName>ppt_x</p:attrName>
                                          <p:attrName>ppt_y</p:attrName>
                                        </p:attrNameLst>
                                      </p:cBhvr>
                                      <p:rCtr x="-50846" y="-67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1.48148E-6 L -0.05716 -0.49352 " pathEditMode="relative" rAng="0" ptsTypes="AA">
                                      <p:cBhvr>
                                        <p:cTn id="10" dur="1000" fill="hold"/>
                                        <p:tgtEl>
                                          <p:spTgt spid="5"/>
                                        </p:tgtEl>
                                        <p:attrNameLst>
                                          <p:attrName>ppt_x</p:attrName>
                                          <p:attrName>ppt_y</p:attrName>
                                        </p:attrNameLst>
                                      </p:cBhvr>
                                      <p:rCtr x="-2865" y="-246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ile:Palestine disturbances 1936. Palestine Arabs at Abou Ghosh taking the oath of allegiance to the Arab cause, viz. to fight Jewish immigration, etc. LOC matpc.18053.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664179" y="365125"/>
            <a:ext cx="13347791" cy="74629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5"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1936</a:t>
            </a:r>
          </a:p>
        </p:txBody>
      </p:sp>
      <p:sp>
        <p:nvSpPr>
          <p:cNvPr id="6" name="TextBox 5">
            <a:extLst>
              <a:ext uri="{FF2B5EF4-FFF2-40B4-BE49-F238E27FC236}">
                <a16:creationId xmlns:a16="http://schemas.microsoft.com/office/drawing/2014/main" id="{EEED3866-C986-45AE-84C6-70EADEB5AD62}"/>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66D753F8-4705-4DE3-BE09-BDCA81726F97}"/>
              </a:ext>
            </a:extLst>
          </p:cNvPr>
          <p:cNvSpPr/>
          <p:nvPr/>
        </p:nvSpPr>
        <p:spPr>
          <a:xfrm>
            <a:off x="2462434" y="6869107"/>
            <a:ext cx="8648700" cy="865193"/>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b="1" dirty="0">
                <a:solidFill>
                  <a:schemeClr val="tx1"/>
                </a:solidFill>
              </a:rPr>
              <a:t>Arab General Strike </a:t>
            </a:r>
            <a:r>
              <a:rPr lang="en-GB" sz="2400" dirty="0">
                <a:solidFill>
                  <a:schemeClr val="tx1"/>
                </a:solidFill>
              </a:rPr>
              <a:t>in opposition to British rule</a:t>
            </a:r>
          </a:p>
          <a:p>
            <a:pPr algn="ctr"/>
            <a:endParaRPr lang="en-GB" dirty="0"/>
          </a:p>
        </p:txBody>
      </p:sp>
      <p:sp>
        <p:nvSpPr>
          <p:cNvPr id="9" name="Rounded Rectangle 5">
            <a:extLst>
              <a:ext uri="{FF2B5EF4-FFF2-40B4-BE49-F238E27FC236}">
                <a16:creationId xmlns:a16="http://schemas.microsoft.com/office/drawing/2014/main" id="{8763315C-A82F-4ABB-8F5A-C34871629ACB}"/>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182017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4167 -0.02384 L 0.9306 -0.00324 " pathEditMode="relative" rAng="0" ptsTypes="AA">
                                      <p:cBhvr>
                                        <p:cTn id="6" dur="1000" fill="hold"/>
                                        <p:tgtEl>
                                          <p:spTgt spid="4"/>
                                        </p:tgtEl>
                                        <p:attrNameLst>
                                          <p:attrName>ppt_x</p:attrName>
                                          <p:attrName>ppt_y</p:attrName>
                                        </p:attrNameLst>
                                      </p:cBhvr>
                                      <p:rCtr x="-40560" y="101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33333E-6 L -0.02851 -0.81458 " pathEditMode="relative" rAng="0" ptsTypes="AA">
                                      <p:cBhvr>
                                        <p:cTn id="10" dur="1000" fill="hold"/>
                                        <p:tgtEl>
                                          <p:spTgt spid="7"/>
                                        </p:tgtEl>
                                        <p:attrNameLst>
                                          <p:attrName>ppt_x</p:attrName>
                                          <p:attrName>ppt_y</p:attrName>
                                        </p:attrNameLst>
                                      </p:cBhvr>
                                      <p:rCtr x="-1432" y="-40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TotalTime>
  <Words>3615</Words>
  <Application>Microsoft Office PowerPoint</Application>
  <PresentationFormat>Widescreen</PresentationFormat>
  <Paragraphs>372</Paragraphs>
  <Slides>36</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Arial Black</vt:lpstr>
      <vt:lpstr>Calibri</vt:lpstr>
      <vt:lpstr>Calibri Light</vt:lpstr>
      <vt:lpstr>Office Theme</vt:lpstr>
      <vt:lpstr>Timeline: Palestine and Israel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Click an image to zoom in on an event </vt:lpstr>
    </vt:vector>
  </TitlesOfParts>
  <Company>RSOF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119</cp:revision>
  <dcterms:created xsi:type="dcterms:W3CDTF">2018-12-18T20:40:40Z</dcterms:created>
  <dcterms:modified xsi:type="dcterms:W3CDTF">2020-07-11T21:02:00Z</dcterms:modified>
</cp:coreProperties>
</file>